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d433323ed1a45dc" /><Relationship Type="http://schemas.openxmlformats.org/officeDocument/2006/relationships/extended-properties" Target="/docProps/app.xml" Id="R7baf4d278c7d40f4" /><Relationship Type="http://schemas.openxmlformats.org/officeDocument/2006/relationships/officeDocument" Target="/ppt/presentation.xml" Id="R8c2c0e3191044fb7" /></Relationships>
</file>

<file path=ppt/presentation.xml><?xml version="1.0" encoding="utf-8"?>
<p:presentation xmlns:p="http://schemas.openxmlformats.org/presentationml/2006/main">
  <p:sldMasterIdLst>
    <p:sldMasterId xmlns:r="http://schemas.openxmlformats.org/officeDocument/2006/relationships" id="2147483648" r:id="R470c6d9a5d604580"/>
  </p:sldMasterIdLst>
  <p:notesMasterIdLst>
    <p:notesMasterId xmlns:r="http://schemas.openxmlformats.org/officeDocument/2006/relationships" r:id="Rce57805e68184350"/>
  </p:notesMasterIdLst>
  <p:sldIdLst>
    <p:sldId xmlns:r="http://schemas.openxmlformats.org/officeDocument/2006/relationships" id="256" r:id="R6fd7010bff324d7d"/>
    <p:sldId xmlns:r="http://schemas.openxmlformats.org/officeDocument/2006/relationships" id="257" r:id="Rf7813edf7a3d45ab"/>
    <p:sldId xmlns:r="http://schemas.openxmlformats.org/officeDocument/2006/relationships" id="258" r:id="R3867b24aa52b4743"/>
    <p:sldId xmlns:r="http://schemas.openxmlformats.org/officeDocument/2006/relationships" id="259" r:id="Rda08f790692441d7"/>
    <p:sldId xmlns:r="http://schemas.openxmlformats.org/officeDocument/2006/relationships" id="260" r:id="Rfa23d36e89e842be"/>
    <p:sldId xmlns:r="http://schemas.openxmlformats.org/officeDocument/2006/relationships" id="261" r:id="R03e8ca1d85ce4df6"/>
    <p:sldId xmlns:r="http://schemas.openxmlformats.org/officeDocument/2006/relationships" id="262" r:id="R2cd919806e624bf9"/>
    <p:sldId xmlns:r="http://schemas.openxmlformats.org/officeDocument/2006/relationships" id="263" r:id="R14079379332146ca"/>
    <p:sldId xmlns:r="http://schemas.openxmlformats.org/officeDocument/2006/relationships" id="264" r:id="R83c3e9a3589e4baa"/>
    <p:sldId xmlns:r="http://schemas.openxmlformats.org/officeDocument/2006/relationships" id="265" r:id="R64521f962e814430"/>
    <p:sldId xmlns:r="http://schemas.openxmlformats.org/officeDocument/2006/relationships" id="266" r:id="R5a3477dc1bf6410f"/>
    <p:sldId xmlns:r="http://schemas.openxmlformats.org/officeDocument/2006/relationships" id="267" r:id="Rdb2b04e70cd0427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c823b46198a47f5" /><Relationship Type="http://schemas.openxmlformats.org/officeDocument/2006/relationships/slideMaster" Target="/ppt/slideMasters/slideMaster1.xml" Id="R470c6d9a5d604580" /><Relationship Type="http://schemas.openxmlformats.org/officeDocument/2006/relationships/notesMaster" Target="/ppt/notesMasters/notesMaster1.xml" Id="Rce57805e68184350" /><Relationship Type="http://schemas.openxmlformats.org/officeDocument/2006/relationships/presProps" Target="/ppt/presProps.xml" Id="R14347ca855624aad" /><Relationship Type="http://schemas.openxmlformats.org/officeDocument/2006/relationships/tableStyles" Target="/ppt/tableStyles.xml" Id="R6524aa406b43481f" /><Relationship Type="http://schemas.openxmlformats.org/officeDocument/2006/relationships/slide" Target="/ppt/slides/slide1.xml" Id="R6fd7010bff324d7d" /><Relationship Type="http://schemas.openxmlformats.org/officeDocument/2006/relationships/slide" Target="/ppt/slides/slide2.xml" Id="Rf7813edf7a3d45ab" /><Relationship Type="http://schemas.openxmlformats.org/officeDocument/2006/relationships/slide" Target="/ppt/slides/slide3.xml" Id="R3867b24aa52b4743" /><Relationship Type="http://schemas.openxmlformats.org/officeDocument/2006/relationships/slide" Target="/ppt/slides/slide4.xml" Id="Rda08f790692441d7" /><Relationship Type="http://schemas.openxmlformats.org/officeDocument/2006/relationships/slide" Target="/ppt/slides/slide5.xml" Id="Rfa23d36e89e842be" /><Relationship Type="http://schemas.openxmlformats.org/officeDocument/2006/relationships/slide" Target="/ppt/slides/slide6.xml" Id="R03e8ca1d85ce4df6" /><Relationship Type="http://schemas.openxmlformats.org/officeDocument/2006/relationships/slide" Target="/ppt/slides/slide7.xml" Id="R2cd919806e624bf9" /><Relationship Type="http://schemas.openxmlformats.org/officeDocument/2006/relationships/slide" Target="/ppt/slides/slide8.xml" Id="R14079379332146ca" /><Relationship Type="http://schemas.openxmlformats.org/officeDocument/2006/relationships/slide" Target="/ppt/slides/slide9.xml" Id="R83c3e9a3589e4baa" /><Relationship Type="http://schemas.openxmlformats.org/officeDocument/2006/relationships/slide" Target="/ppt/slides/slide10.xml" Id="R64521f962e814430" /><Relationship Type="http://schemas.openxmlformats.org/officeDocument/2006/relationships/slide" Target="/ppt/slides/slide11.xml" Id="R5a3477dc1bf6410f" /><Relationship Type="http://schemas.openxmlformats.org/officeDocument/2006/relationships/slide" Target="/ppt/slides/slide12.xml" Id="Rdb2b04e70cd0427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588acf1c7a742e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e9cdf941d5f4332" /><Relationship Type="http://schemas.openxmlformats.org/officeDocument/2006/relationships/notesMaster" Target="/ppt/notesMasters/notesMaster1.xml" Id="R0b62e9ebc6a242f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b8c3ec718d840af" /><Relationship Type="http://schemas.openxmlformats.org/officeDocument/2006/relationships/notesMaster" Target="/ppt/notesMasters/notesMaster1.xml" Id="R2a18e74f4aa6415e" /></Relationships>
</file>

<file path=ppt/notesSlides/_rels/notesSlide3.xml.rels>&#65279;<?xml version="1.0" encoding="utf-8"?><Relationships xmlns="http://schemas.openxmlformats.org/package/2006/relationships"><Relationship Type="http://schemas.openxmlformats.org/officeDocument/2006/relationships/slide" Target="/ppt/slides/slide3.xml" Id="R42ae9bd3d8a54e83" /><Relationship Type="http://schemas.openxmlformats.org/officeDocument/2006/relationships/notesMaster" Target="/ppt/notesMasters/notesMaster1.xml" Id="R39482542644345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1c0733af8983493d" /><Relationship Type="http://schemas.openxmlformats.org/officeDocument/2006/relationships/notesMaster" Target="/ppt/notesMasters/notesMaster1.xml" Id="R25c57cac9c814c93" /></Relationships>
</file>

<file path=ppt/notesSlides/_rels/notesSlide5.xml.rels>&#65279;<?xml version="1.0" encoding="utf-8"?><Relationships xmlns="http://schemas.openxmlformats.org/package/2006/relationships"><Relationship Type="http://schemas.openxmlformats.org/officeDocument/2006/relationships/slide" Target="/ppt/slides/slide5.xml" Id="R8761c08466f143a2" /><Relationship Type="http://schemas.openxmlformats.org/officeDocument/2006/relationships/notesMaster" Target="/ppt/notesMasters/notesMaster1.xml" Id="Rd79766cd7c034404" /></Relationships>
</file>

<file path=ppt/notesSlides/_rels/notesSlide6.xml.rels>&#65279;<?xml version="1.0" encoding="utf-8"?><Relationships xmlns="http://schemas.openxmlformats.org/package/2006/relationships"><Relationship Type="http://schemas.openxmlformats.org/officeDocument/2006/relationships/slide" Target="/ppt/slides/slide6.xml" Id="Re1cbf2a6f7734381" /><Relationship Type="http://schemas.openxmlformats.org/officeDocument/2006/relationships/notesMaster" Target="/ppt/notesMasters/notesMaster1.xml" Id="Rf3c4439666f242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8f2b50121bee4b1f" /><Relationship Type="http://schemas.openxmlformats.org/officeDocument/2006/relationships/notesMaster" Target="/ppt/notesMasters/notesMaster1.xml" Id="Rc8d21bcfa7bd43ff" /></Relationships>
</file>

<file path=ppt/notesSlides/_rels/notesSlide8.xml.rels>&#65279;<?xml version="1.0" encoding="utf-8"?><Relationships xmlns="http://schemas.openxmlformats.org/package/2006/relationships"><Relationship Type="http://schemas.openxmlformats.org/officeDocument/2006/relationships/slide" Target="/ppt/slides/slide8.xml" Id="R244f7c95237f4cdd" /><Relationship Type="http://schemas.openxmlformats.org/officeDocument/2006/relationships/notesMaster" Target="/ppt/notesMasters/notesMaster1.xml" Id="Rec2d8f4d549c41a2" /></Relationships>
</file>

<file path=ppt/notesSlides/_rels/notesSlide9.xml.rels>&#65279;<?xml version="1.0" encoding="utf-8"?><Relationships xmlns="http://schemas.openxmlformats.org/package/2006/relationships"><Relationship Type="http://schemas.openxmlformats.org/officeDocument/2006/relationships/slide" Target="/ppt/slides/slide9.xml" Id="Rf1e53be6a41940a2" /><Relationship Type="http://schemas.openxmlformats.org/officeDocument/2006/relationships/notesMaster" Target="/ppt/notesMasters/notesMaster1.xml" Id="Rf407fb16eeea420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6a47e52457344ed" /><Relationship Type="http://schemas.openxmlformats.org/officeDocument/2006/relationships/notesMaster" Target="/ppt/notesMasters/notesMaster1.xml" Id="R20c6832efb5d4af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9df833f8f5d42cd" /><Relationship Type="http://schemas.openxmlformats.org/officeDocument/2006/relationships/notesMaster" Target="/ppt/notesMasters/notesMaster1.xml" Id="R0b4255ce30bb4ae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0f4a4201d8f4877" /><Relationship Type="http://schemas.openxmlformats.org/officeDocument/2006/relationships/notesMaster" Target="/ppt/notesMasters/notesMaster1.xml" Id="Rac110a566f1c42d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by framing the presentation as a decision framework, not a sales trick. People act when the conditions for a confident decision are present.</a:t>
            </a:r>
          </a:p>
          <a:p xmlns:a="http://schemas.openxmlformats.org/drawingml/2006/main">
            <a:r>
              <a:t/>
            </a:r>
          </a:p>
          <a:p xmlns:a="http://schemas.openxmlformats.org/drawingml/2006/main">
            <a:r>
              <a:t>[Sources]</a:t>
            </a:r>
          </a:p>
          <a:p xmlns:a="http://schemas.openxmlformats.org/drawingml/2006/main">
            <a:r>
              <a:t>Internal C4G white paper content; no external claims on this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these statistics to establish the gap between buyer expectations and common sales behavior.</a:t>
            </a:r>
          </a:p>
          <a:p xmlns:a="http://schemas.openxmlformats.org/drawingml/2006/main">
            <a:r>
              <a:t/>
            </a:r>
          </a:p>
          <a:p xmlns:a="http://schemas.openxmlformats.org/drawingml/2006/main">
            <a:r>
              <a:t>[Sources]</a:t>
            </a:r>
          </a:p>
          <a:p xmlns:a="http://schemas.openxmlformats.org/drawingml/2006/main">
            <a:r>
              <a:t>Salesforce, State of Sales, 6th edition (2024): https://www.salesforce.com/news/stories/sales-ai-statistics-2024/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on the formula. Explain that urgency, proof, and the next step are all forms of clarity. This gives the audience one memorable standard for the entire presentation.</a:t>
            </a:r>
          </a:p>
          <a:p xmlns:a="http://schemas.openxmlformats.org/drawingml/2006/main">
            <a:r>
              <a:t/>
            </a:r>
          </a:p>
          <a:p xmlns:a="http://schemas.openxmlformats.org/drawingml/2006/main">
            <a:r>
              <a:t>[Sources]</a:t>
            </a:r>
          </a:p>
          <a:p xmlns:a="http://schemas.openxmlformats.org/drawingml/2006/main">
            <a:r>
              <a:t>Internal C4G white paper content; no external claims on this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 barrier 1 as the buyer’s internal concern. Keep the focus on service and diagnosis, not pressure.</a:t>
            </a:r>
          </a:p>
          <a:p xmlns:a="http://schemas.openxmlformats.org/drawingml/2006/main">
            <a:r>
              <a:t/>
            </a:r>
          </a:p>
          <a:p xmlns:a="http://schemas.openxmlformats.org/drawingml/2006/main">
            <a:r>
              <a:t>[Sources]</a:t>
            </a:r>
          </a:p>
          <a:p xmlns:a="http://schemas.openxmlformats.org/drawingml/2006/main">
            <a:r>
              <a:t>Internal C4G white paper content; no external claims on this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 barrier 2 as the buyer’s internal concern. Keep the focus on service and diagnosis, not pressure.</a:t>
            </a:r>
          </a:p>
          <a:p xmlns:a="http://schemas.openxmlformats.org/drawingml/2006/main">
            <a:r>
              <a:t/>
            </a:r>
          </a:p>
          <a:p xmlns:a="http://schemas.openxmlformats.org/drawingml/2006/main">
            <a:r>
              <a:t>[Sources]</a:t>
            </a:r>
          </a:p>
          <a:p xmlns:a="http://schemas.openxmlformats.org/drawingml/2006/main">
            <a:r>
              <a:t>Internal C4G white paper content; no external claims on this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 barrier 3 as the buyer’s internal concern. Keep the focus on service and diagnosis, not pressure.</a:t>
            </a:r>
          </a:p>
          <a:p xmlns:a="http://schemas.openxmlformats.org/drawingml/2006/main">
            <a:r>
              <a:t/>
            </a:r>
          </a:p>
          <a:p xmlns:a="http://schemas.openxmlformats.org/drawingml/2006/main">
            <a:r>
              <a:t>[Sources]</a:t>
            </a:r>
          </a:p>
          <a:p xmlns:a="http://schemas.openxmlformats.org/drawingml/2006/main">
            <a:r>
              <a:t>Internal C4G white paper content; no external claims on this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 barrier 4 as the buyer’s internal concern. Keep the focus on service and diagnosis, not pressure.</a:t>
            </a:r>
          </a:p>
          <a:p xmlns:a="http://schemas.openxmlformats.org/drawingml/2006/main">
            <a:r>
              <a:t/>
            </a:r>
          </a:p>
          <a:p xmlns:a="http://schemas.openxmlformats.org/drawingml/2006/main">
            <a:r>
              <a:t>[Sources]</a:t>
            </a:r>
          </a:p>
          <a:p xmlns:a="http://schemas.openxmlformats.org/drawingml/2006/main">
            <a:r>
              <a:t>Internal C4G white paper content; no external claims on this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 barrier 5 as the buyer’s internal concern. Keep the focus on service and diagnosis, not pressure.</a:t>
            </a:r>
          </a:p>
          <a:p xmlns:a="http://schemas.openxmlformats.org/drawingml/2006/main">
            <a:r>
              <a:t/>
            </a:r>
          </a:p>
          <a:p xmlns:a="http://schemas.openxmlformats.org/drawingml/2006/main">
            <a:r>
              <a:t>[Sources]</a:t>
            </a:r>
          </a:p>
          <a:p xmlns:a="http://schemas.openxmlformats.org/drawingml/2006/main">
            <a:r>
              <a:t>Internal C4G white paper content; no external claims on this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Encourage the audience to use these questions during role-play. An objection is often a symptom; the advisor’s job is to identify the underlying barrier.</a:t>
            </a:r>
          </a:p>
          <a:p xmlns:a="http://schemas.openxmlformats.org/drawingml/2006/main">
            <a:r>
              <a:t/>
            </a:r>
          </a:p>
          <a:p xmlns:a="http://schemas.openxmlformats.org/drawingml/2006/main">
            <a:r>
              <a:t>[Sources]</a:t>
            </a:r>
          </a:p>
          <a:p xmlns:a="http://schemas.openxmlformats.org/drawingml/2006/main">
            <a:r>
              <a:t>Internal C4G white paper content; no external claims on this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Differentiate coaching from mentoring, then explain why a vetted process makes both more effective. The process creates a common standard that can be observed and improved.</a:t>
            </a:r>
          </a:p>
          <a:p xmlns:a="http://schemas.openxmlformats.org/drawingml/2006/main">
            <a:r>
              <a:t/>
            </a:r>
          </a:p>
          <a:p xmlns:a="http://schemas.openxmlformats.org/drawingml/2006/main">
            <a:r>
              <a:t>[Sources]</a:t>
            </a:r>
          </a:p>
          <a:p xmlns:a="http://schemas.openxmlformats.org/drawingml/2006/main">
            <a:r>
              <a:t>Jones, Woods, and Guillaume, workplace coaching meta-analysis (2016): https://research.aston.ac.uk/files/17213930/Meta_analysis_of_learning_and_performance_outcomes_from_coaching.pdf</a:t>
            </a:r>
          </a:p>
          <a:p xmlns:a="http://schemas.openxmlformats.org/drawingml/2006/main">
            <a:r>
              <a:t>Allen et al., mentoring meta-analysis (2004): https://doi.org/10.1037/0021-9010.89.1.127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these figures as evidence that coaching quality and direct involvement matter. Note that the study involved life-sciences sales and should be generalized carefully.</a:t>
            </a:r>
          </a:p>
          <a:p xmlns:a="http://schemas.openxmlformats.org/drawingml/2006/main">
            <a:r>
              <a:t/>
            </a:r>
          </a:p>
          <a:p xmlns:a="http://schemas.openxmlformats.org/drawingml/2006/main">
            <a:r>
              <a:t>[Sources]</a:t>
            </a:r>
          </a:p>
          <a:p xmlns:a="http://schemas.openxmlformats.org/drawingml/2006/main">
            <a:r>
              <a:t>Performance Development Group, 2024 State of Coaching Report: https://www.performdev.com/wp-content/uploads/2024/02/2024-pdg-state-of-coaching-report.pdf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conviction. The goal is not simply to close more business. It is to help more people make sound decisions with confidence. Invite the audience to engage with C4G for coaching, mentoring, training, and a vetted process.</a:t>
            </a:r>
          </a:p>
          <a:p xmlns:a="http://schemas.openxmlformats.org/drawingml/2006/main">
            <a:r>
              <a:t/>
            </a:r>
          </a:p>
          <a:p xmlns:a="http://schemas.openxmlformats.org/drawingml/2006/main">
            <a:r>
              <a:t>[Sources]</a:t>
            </a:r>
          </a:p>
          <a:p xmlns:a="http://schemas.openxmlformats.org/drawingml/2006/main">
            <a:r>
              <a:t>Internal C4G white paper content; no external claims on this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8a7d75ad1af458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f89ea4ccd6746a0" /><Relationship Type="http://schemas.openxmlformats.org/officeDocument/2006/relationships/slideLayout" Target="/ppt/slideLayouts/slideLayout1.xml" Id="R8a99d3f3318a4d4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a99d3f3318a4d4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74fd412b88c41b9" /><Relationship Type="http://schemas.openxmlformats.org/officeDocument/2006/relationships/notesSlide" Target="/ppt/notesSlides/notesSlide1.xml" Id="Rc24caf3caae4478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68df80a65934a9b" /><Relationship Type="http://schemas.openxmlformats.org/officeDocument/2006/relationships/notesSlide" Target="/ppt/notesSlides/notesSlide2.xml" Id="Rde08d0b7cb2341c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b3b256eafd74c7c" /><Relationship Type="http://schemas.openxmlformats.org/officeDocument/2006/relationships/notesSlide" Target="/ppt/notesSlides/notesSlide3.xml" Id="R051a35866e2b49f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6d0097999354e3c" /><Relationship Type="http://schemas.openxmlformats.org/officeDocument/2006/relationships/notesSlide" Target="/ppt/notesSlides/notesSlide4.xml" Id="R27327e50d0d144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d2369c4a9da49a7" /><Relationship Type="http://schemas.openxmlformats.org/officeDocument/2006/relationships/notesSlide" Target="/ppt/notesSlides/notesSlide5.xml" Id="R951e78ad39f4442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cf7fc5194f84b26" /><Relationship Type="http://schemas.openxmlformats.org/officeDocument/2006/relationships/notesSlide" Target="/ppt/notesSlides/notesSlide6.xml" Id="R088ab4d37d8545c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ad4eb1ba63046cb" /><Relationship Type="http://schemas.openxmlformats.org/officeDocument/2006/relationships/notesSlide" Target="/ppt/notesSlides/notesSlide7.xml" Id="Re3a1b7787a07446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a260002bf244f13" /><Relationship Type="http://schemas.openxmlformats.org/officeDocument/2006/relationships/notesSlide" Target="/ppt/notesSlides/notesSlide8.xml" Id="Rb72a2ef8ec7348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dd4fa4518604e30" /><Relationship Type="http://schemas.openxmlformats.org/officeDocument/2006/relationships/notesSlide" Target="/ppt/notesSlides/notesSlide9.xml" Id="R6c506771f3574cb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f873dcc9e6e4c4b" /><Relationship Type="http://schemas.openxmlformats.org/officeDocument/2006/relationships/notesSlide" Target="/ppt/notesSlides/notesSlide10.xml" Id="R21d896f0bee5430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7f78067873f4a5f" /><Relationship Type="http://schemas.openxmlformats.org/officeDocument/2006/relationships/notesSlide" Target="/ppt/notesSlides/notesSlide11.xml" Id="R7a3f88fc91424de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88744dd52254415" /><Relationship Type="http://schemas.openxmlformats.org/officeDocument/2006/relationships/notesSlide" Target="/ppt/notesSlides/notesSlide12.xml" Id="R25ca68bd837d42e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brand">
            <a:extLst xmlns:a="http://schemas.openxmlformats.org/drawingml/2006/main">
              <a:ext uri="{FF2B5EF4-FFF2-40B4-BE49-F238E27FC236}">
                <a16:creationId xmlns:a16="http://schemas.microsoft.com/office/drawing/2014/main" id="{74D1B3D0-61CB-4BA5-B09E-B0AA3E4F0075}"/>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147A45"/>
                </a:solidFill>
              </a:defRPr>
            </a:pPr>
            <a:r>
              <a:rPr sz="975" b="1">
                <a:solidFill>
                  <a:srgbClr val="147A45"/>
                </a:solidFill>
              </a:rPr>
              <a:t>CATALYST 4 GROWTH</a:t>
            </a:r>
          </a:p>
        </p:txBody>
      </p:sp>
      <p:sp>
        <p:nvSpPr>
          <p:cNvPr id="2" name="">
            <a:extLst xmlns:a="http://schemas.openxmlformats.org/drawingml/2006/main">
              <a:ext uri="{FF2B5EF4-FFF2-40B4-BE49-F238E27FC236}">
                <a16:creationId xmlns:a16="http://schemas.microsoft.com/office/drawing/2014/main" id="{10FB08C5-FE52-4291-8E86-C69B9BB8DA17}"/>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339CEA94-9ABD-4C56-A6D4-BFF702A5E1A6}"/>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66726C"/>
                </a:solidFill>
              </a:defRPr>
            </a:pPr>
            <a:r>
              <a:rPr sz="900" b="1">
                <a:solidFill>
                  <a:srgbClr val="66726C"/>
                </a:solidFill>
              </a:rPr>
              <a:t>01</a:t>
            </a:r>
          </a:p>
        </p:txBody>
      </p:sp>
      <p:sp>
        <p:nvSpPr>
          <p:cNvPr id="4" name="">
            <a:extLst xmlns:a="http://schemas.openxmlformats.org/drawingml/2006/main">
              <a:ext uri="{FF2B5EF4-FFF2-40B4-BE49-F238E27FC236}">
                <a16:creationId xmlns:a16="http://schemas.microsoft.com/office/drawing/2014/main" id="{DF25BE22-189C-4B55-BC0A-80BEAFE62263}"/>
              </a:ext>
            </a:extLst>
          </p:cNvPr>
          <p:cNvSpPr>
            <a:spLocks xmlns:a="http://schemas.openxmlformats.org/drawingml/2006/main" noGrp="1"/>
          </p:cNvSpPr>
          <p:nvPr/>
        </p:nvSpPr>
        <p:spPr>
          <a:xfrm xmlns:a="http://schemas.openxmlformats.org/drawingml/2006/main">
            <a:off x="685800" y="1000125"/>
            <a:ext cx="342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00" b="1">
                <a:solidFill>
                  <a:srgbClr val="147A45"/>
                </a:solidFill>
              </a:defRPr>
            </a:pPr>
            <a:r>
              <a:rPr sz="1200" b="1">
                <a:solidFill>
                  <a:srgbClr val="147A45"/>
                </a:solidFill>
              </a:rPr>
              <a:t>C4G INSIGHT SERIES</a:t>
            </a:r>
          </a:p>
        </p:txBody>
      </p:sp>
      <p:sp>
        <p:nvSpPr>
          <p:cNvPr id="5" name="">
            <a:extLst xmlns:a="http://schemas.openxmlformats.org/drawingml/2006/main">
              <a:ext uri="{FF2B5EF4-FFF2-40B4-BE49-F238E27FC236}">
                <a16:creationId xmlns:a16="http://schemas.microsoft.com/office/drawing/2014/main" id="{AD8AA822-1411-4B8A-AC34-C945B4EE352E}"/>
              </a:ext>
            </a:extLst>
          </p:cNvPr>
          <p:cNvSpPr>
            <a:spLocks xmlns:a="http://schemas.openxmlformats.org/drawingml/2006/main" noGrp="1"/>
          </p:cNvSpPr>
          <p:nvPr/>
        </p:nvSpPr>
        <p:spPr>
          <a:xfrm xmlns:a="http://schemas.openxmlformats.org/drawingml/2006/main">
            <a:off x="685800" y="1571625"/>
            <a:ext cx="7239000" cy="1695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4650" b="1">
                <a:solidFill>
                  <a:srgbClr val="202B26"/>
                </a:solidFill>
              </a:defRPr>
            </a:pPr>
            <a:r>
              <a:rPr sz="4650" b="1">
                <a:solidFill>
                  <a:srgbClr val="202B26"/>
                </a:solidFill>
              </a:rPr>
              <a:t>WHY PEOPLE</a:t>
            </a:r>
          </a:p>
          <a:p xmlns:a="http://schemas.openxmlformats.org/drawingml/2006/main">
            <a:pPr algn="l">
              <a:defRPr sz="4650" b="1">
                <a:solidFill>
                  <a:srgbClr val="202B26"/>
                </a:solidFill>
              </a:defRPr>
            </a:pPr>
            <a:r>
              <a:rPr sz="4650" b="1">
                <a:solidFill>
                  <a:srgbClr val="202B26"/>
                </a:solidFill>
              </a:rPr>
              <a:t>DON’T BUY</a:t>
            </a:r>
          </a:p>
        </p:txBody>
      </p:sp>
      <p:sp>
        <p:nvSpPr>
          <p:cNvPr id="6" name="">
            <a:extLst xmlns:a="http://schemas.openxmlformats.org/drawingml/2006/main">
              <a:ext uri="{FF2B5EF4-FFF2-40B4-BE49-F238E27FC236}">
                <a16:creationId xmlns:a16="http://schemas.microsoft.com/office/drawing/2014/main" id="{348628AD-BFB7-459F-914C-D3499074F3C6}"/>
              </a:ext>
            </a:extLst>
          </p:cNvPr>
          <p:cNvSpPr>
            <a:spLocks xmlns:a="http://schemas.openxmlformats.org/drawingml/2006/main" noGrp="1"/>
          </p:cNvSpPr>
          <p:nvPr/>
        </p:nvSpPr>
        <p:spPr>
          <a:xfrm xmlns:a="http://schemas.openxmlformats.org/drawingml/2006/main">
            <a:off x="685800" y="3505200"/>
            <a:ext cx="6572250" cy="57150"/>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E387C00-1844-410D-BE13-FC8380527A18}"/>
              </a:ext>
            </a:extLst>
          </p:cNvPr>
          <p:cNvSpPr>
            <a:spLocks xmlns:a="http://schemas.openxmlformats.org/drawingml/2006/main" noGrp="1"/>
          </p:cNvSpPr>
          <p:nvPr/>
        </p:nvSpPr>
        <p:spPr>
          <a:xfrm xmlns:a="http://schemas.openxmlformats.org/drawingml/2006/main">
            <a:off x="685800" y="3752850"/>
            <a:ext cx="723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875" b="1">
                <a:solidFill>
                  <a:srgbClr val="66726C"/>
                </a:solidFill>
              </a:defRPr>
            </a:pPr>
            <a:r>
              <a:rPr sz="1875" b="1">
                <a:solidFill>
                  <a:srgbClr val="66726C"/>
                </a:solidFill>
              </a:rPr>
              <a:t>The Five Barriers Between Interest and Action</a:t>
            </a:r>
          </a:p>
        </p:txBody>
      </p:sp>
      <p:sp>
        <p:nvSpPr>
          <p:cNvPr id="8" name="">
            <a:extLst xmlns:a="http://schemas.openxmlformats.org/drawingml/2006/main">
              <a:ext uri="{FF2B5EF4-FFF2-40B4-BE49-F238E27FC236}">
                <a16:creationId xmlns:a16="http://schemas.microsoft.com/office/drawing/2014/main" id="{0952FE49-84E5-47FD-BBCE-509B087E290C}"/>
              </a:ext>
            </a:extLst>
          </p:cNvPr>
          <p:cNvSpPr>
            <a:spLocks xmlns:a="http://schemas.openxmlformats.org/drawingml/2006/main" noGrp="1"/>
          </p:cNvSpPr>
          <p:nvPr/>
        </p:nvSpPr>
        <p:spPr>
          <a:xfrm xmlns:a="http://schemas.openxmlformats.org/drawingml/2006/main">
            <a:off x="8058150" y="1352550"/>
            <a:ext cx="3448050" cy="3905250"/>
          </a:xfrm>
          <a:prstGeom xmlns:a="http://schemas.openxmlformats.org/drawingml/2006/main" prst="roundRect">
            <a:avLst>
              <a:gd name="adj" fmla="val 2210"/>
            </a:avLst>
          </a:prstGeom>
          <a:solidFill xmlns:a="http://schemas.openxmlformats.org/drawingml/2006/main">
            <a:srgbClr val="EAF3EE"/>
          </a:solidFill>
          <a:ln xmlns:a="http://schemas.openxmlformats.org/drawingml/2006/main" w="9525">
            <a:solidFill>
              <a:srgbClr val="C9D8D0"/>
            </a:solidFill>
            <a:prstDash val="solid"/>
          </a:ln>
        </p:spPr>
      </p:sp>
      <p:sp>
        <p:nvSpPr>
          <p:cNvPr id="9" name="">
            <a:extLst xmlns:a="http://schemas.openxmlformats.org/drawingml/2006/main">
              <a:ext uri="{FF2B5EF4-FFF2-40B4-BE49-F238E27FC236}">
                <a16:creationId xmlns:a16="http://schemas.microsoft.com/office/drawing/2014/main" id="{7C6BA9C4-B1D6-4170-81FB-D3F6331C5941}"/>
              </a:ext>
            </a:extLst>
          </p:cNvPr>
          <p:cNvSpPr>
            <a:spLocks xmlns:a="http://schemas.openxmlformats.org/drawingml/2006/main" noGrp="1"/>
          </p:cNvSpPr>
          <p:nvPr/>
        </p:nvSpPr>
        <p:spPr>
          <a:xfrm xmlns:a="http://schemas.openxmlformats.org/drawingml/2006/main">
            <a:off x="8458200" y="1866900"/>
            <a:ext cx="2667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47A45"/>
                </a:solidFill>
              </a:defRPr>
            </a:pPr>
            <a:r>
              <a:rPr sz="2700" b="1">
                <a:solidFill>
                  <a:srgbClr val="147A45"/>
                </a:solidFill>
              </a:rPr>
              <a:t>TRUST</a:t>
            </a:r>
          </a:p>
        </p:txBody>
      </p:sp>
      <p:sp>
        <p:nvSpPr>
          <p:cNvPr id="10" name="">
            <a:extLst xmlns:a="http://schemas.openxmlformats.org/drawingml/2006/main">
              <a:ext uri="{FF2B5EF4-FFF2-40B4-BE49-F238E27FC236}">
                <a16:creationId xmlns:a16="http://schemas.microsoft.com/office/drawing/2014/main" id="{88AB359A-9499-43B6-87EC-6AAAAC7BF952}"/>
              </a:ext>
            </a:extLst>
          </p:cNvPr>
          <p:cNvSpPr>
            <a:spLocks xmlns:a="http://schemas.openxmlformats.org/drawingml/2006/main" noGrp="1"/>
          </p:cNvSpPr>
          <p:nvPr/>
        </p:nvSpPr>
        <p:spPr>
          <a:xfrm xmlns:a="http://schemas.openxmlformats.org/drawingml/2006/main">
            <a:off x="9191625" y="2409825"/>
            <a:ext cx="12001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025" b="1">
                <a:solidFill>
                  <a:srgbClr val="66726C"/>
                </a:solidFill>
              </a:defRPr>
            </a:pPr>
            <a:r>
              <a:rPr sz="2025" b="1">
                <a:solidFill>
                  <a:srgbClr val="66726C"/>
                </a:solidFill>
              </a:rPr>
              <a:t>+</a:t>
            </a:r>
          </a:p>
        </p:txBody>
      </p:sp>
      <p:sp>
        <p:nvSpPr>
          <p:cNvPr id="11" name="">
            <a:extLst xmlns:a="http://schemas.openxmlformats.org/drawingml/2006/main">
              <a:ext uri="{FF2B5EF4-FFF2-40B4-BE49-F238E27FC236}">
                <a16:creationId xmlns:a16="http://schemas.microsoft.com/office/drawing/2014/main" id="{0C59C5D4-942D-4080-BFF9-94AA17926105}"/>
              </a:ext>
            </a:extLst>
          </p:cNvPr>
          <p:cNvSpPr>
            <a:spLocks xmlns:a="http://schemas.openxmlformats.org/drawingml/2006/main" noGrp="1"/>
          </p:cNvSpPr>
          <p:nvPr/>
        </p:nvSpPr>
        <p:spPr>
          <a:xfrm xmlns:a="http://schemas.openxmlformats.org/drawingml/2006/main">
            <a:off x="8458200" y="2838450"/>
            <a:ext cx="2667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47A45"/>
                </a:solidFill>
              </a:defRPr>
            </a:pPr>
            <a:r>
              <a:rPr sz="2700" b="1">
                <a:solidFill>
                  <a:srgbClr val="147A45"/>
                </a:solidFill>
              </a:rPr>
              <a:t>VALUE</a:t>
            </a:r>
          </a:p>
        </p:txBody>
      </p:sp>
      <p:sp>
        <p:nvSpPr>
          <p:cNvPr id="12" name="">
            <a:extLst xmlns:a="http://schemas.openxmlformats.org/drawingml/2006/main">
              <a:ext uri="{FF2B5EF4-FFF2-40B4-BE49-F238E27FC236}">
                <a16:creationId xmlns:a16="http://schemas.microsoft.com/office/drawing/2014/main" id="{DC4FB0CC-AE16-4B3B-B5D8-E699BBC14709}"/>
              </a:ext>
            </a:extLst>
          </p:cNvPr>
          <p:cNvSpPr>
            <a:spLocks xmlns:a="http://schemas.openxmlformats.org/drawingml/2006/main" noGrp="1"/>
          </p:cNvSpPr>
          <p:nvPr/>
        </p:nvSpPr>
        <p:spPr>
          <a:xfrm xmlns:a="http://schemas.openxmlformats.org/drawingml/2006/main">
            <a:off x="9191625" y="3381375"/>
            <a:ext cx="12001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025" b="1">
                <a:solidFill>
                  <a:srgbClr val="66726C"/>
                </a:solidFill>
              </a:defRPr>
            </a:pPr>
            <a:r>
              <a:rPr sz="2025" b="1">
                <a:solidFill>
                  <a:srgbClr val="66726C"/>
                </a:solidFill>
              </a:rPr>
              <a:t>+</a:t>
            </a:r>
          </a:p>
        </p:txBody>
      </p:sp>
      <p:sp>
        <p:nvSpPr>
          <p:cNvPr id="13" name="">
            <a:extLst xmlns:a="http://schemas.openxmlformats.org/drawingml/2006/main">
              <a:ext uri="{FF2B5EF4-FFF2-40B4-BE49-F238E27FC236}">
                <a16:creationId xmlns:a16="http://schemas.microsoft.com/office/drawing/2014/main" id="{DA1D2E3A-1418-4134-94A1-32CFCF6E02CC}"/>
              </a:ext>
            </a:extLst>
          </p:cNvPr>
          <p:cNvSpPr>
            <a:spLocks xmlns:a="http://schemas.openxmlformats.org/drawingml/2006/main" noGrp="1"/>
          </p:cNvSpPr>
          <p:nvPr/>
        </p:nvSpPr>
        <p:spPr>
          <a:xfrm xmlns:a="http://schemas.openxmlformats.org/drawingml/2006/main">
            <a:off x="8458200" y="3810000"/>
            <a:ext cx="2667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700" b="1">
                <a:solidFill>
                  <a:srgbClr val="147A45"/>
                </a:solidFill>
              </a:defRPr>
            </a:pPr>
            <a:r>
              <a:rPr sz="2700" b="1">
                <a:solidFill>
                  <a:srgbClr val="147A45"/>
                </a:solidFill>
              </a:rPr>
              <a:t>CLARITY</a:t>
            </a:r>
          </a:p>
        </p:txBody>
      </p:sp>
      <p:sp>
        <p:nvSpPr>
          <p:cNvPr id="14" name="">
            <a:extLst xmlns:a="http://schemas.openxmlformats.org/drawingml/2006/main">
              <a:ext uri="{FF2B5EF4-FFF2-40B4-BE49-F238E27FC236}">
                <a16:creationId xmlns:a16="http://schemas.microsoft.com/office/drawing/2014/main" id="{498F96A6-9F20-48AE-96F1-3F8A2482F8B2}"/>
              </a:ext>
            </a:extLst>
          </p:cNvPr>
          <p:cNvSpPr>
            <a:spLocks xmlns:a="http://schemas.openxmlformats.org/drawingml/2006/main" noGrp="1"/>
          </p:cNvSpPr>
          <p:nvPr/>
        </p:nvSpPr>
        <p:spPr>
          <a:xfrm xmlns:a="http://schemas.openxmlformats.org/drawingml/2006/main">
            <a:off x="8458200" y="4419600"/>
            <a:ext cx="2667000" cy="38100"/>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5689CF0-2CAB-4C7C-BFEA-689F75A6A0A1}"/>
              </a:ext>
            </a:extLst>
          </p:cNvPr>
          <p:cNvSpPr>
            <a:spLocks xmlns:a="http://schemas.openxmlformats.org/drawingml/2006/main" noGrp="1"/>
          </p:cNvSpPr>
          <p:nvPr/>
        </p:nvSpPr>
        <p:spPr>
          <a:xfrm xmlns:a="http://schemas.openxmlformats.org/drawingml/2006/main">
            <a:off x="8458200" y="4591050"/>
            <a:ext cx="2667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550" b="1">
                <a:solidFill>
                  <a:srgbClr val="0D3B2A"/>
                </a:solidFill>
              </a:defRPr>
            </a:pPr>
            <a:r>
              <a:rPr sz="2550" b="1">
                <a:solidFill>
                  <a:srgbClr val="0D3B2A"/>
                </a:solidFill>
              </a:rPr>
              <a:t>SUCCESS</a:t>
            </a:r>
          </a:p>
        </p:txBody>
      </p:sp>
      <p:sp>
        <p:nvSpPr>
          <p:cNvPr id="16" name="">
            <a:extLst xmlns:a="http://schemas.openxmlformats.org/drawingml/2006/main">
              <a:ext uri="{FF2B5EF4-FFF2-40B4-BE49-F238E27FC236}">
                <a16:creationId xmlns:a16="http://schemas.microsoft.com/office/drawing/2014/main" id="{2B256F76-9AF0-4091-9C84-D1195C5F80BA}"/>
              </a:ext>
            </a:extLst>
          </p:cNvPr>
          <p:cNvSpPr>
            <a:spLocks xmlns:a="http://schemas.openxmlformats.org/drawingml/2006/main" noGrp="1"/>
          </p:cNvSpPr>
          <p:nvPr/>
        </p:nvSpPr>
        <p:spPr>
          <a:xfrm xmlns:a="http://schemas.openxmlformats.org/drawingml/2006/main">
            <a:off x="685800" y="5334000"/>
            <a:ext cx="571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425" b="1">
                <a:solidFill>
                  <a:srgbClr val="202B26"/>
                </a:solidFill>
              </a:defRPr>
            </a:pPr>
            <a:r>
              <a:rPr sz="1425" b="1">
                <a:solidFill>
                  <a:srgbClr val="202B26"/>
                </a:solidFill>
              </a:rPr>
              <a:t>John A. Kailunas II, LUTCF, FSCP</a:t>
            </a:r>
          </a:p>
        </p:txBody>
      </p:sp>
      <p:sp>
        <p:nvSpPr>
          <p:cNvPr id="17" name="">
            <a:extLst xmlns:a="http://schemas.openxmlformats.org/drawingml/2006/main">
              <a:ext uri="{FF2B5EF4-FFF2-40B4-BE49-F238E27FC236}">
                <a16:creationId xmlns:a16="http://schemas.microsoft.com/office/drawing/2014/main" id="{65AD4CC4-35D2-40C8-82A4-AE503C053B34}"/>
              </a:ext>
            </a:extLst>
          </p:cNvPr>
          <p:cNvSpPr>
            <a:spLocks xmlns:a="http://schemas.openxmlformats.org/drawingml/2006/main" noGrp="1"/>
          </p:cNvSpPr>
          <p:nvPr/>
        </p:nvSpPr>
        <p:spPr>
          <a:xfrm xmlns:a="http://schemas.openxmlformats.org/drawingml/2006/main">
            <a:off x="685800" y="5657850"/>
            <a:ext cx="3810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200" b="1">
                <a:solidFill>
                  <a:srgbClr val="147A45"/>
                </a:solidFill>
              </a:defRPr>
            </a:pPr>
            <a:r>
              <a:rPr sz="1200" b="1">
                <a:solidFill>
                  <a:srgbClr val="147A45"/>
                </a:solidFill>
              </a:rPr>
              <a:t>Catalyst 4 Growth</a:t>
            </a:r>
          </a:p>
        </p:txBody>
      </p:sp>
    </p:spTree>
    <p:extLst>
      <p:ext uri="{BB962C8B-B14F-4D97-AF65-F5344CB8AC3E}">
        <p14:creationId xmlns:p14="http://schemas.microsoft.com/office/powerpoint/2010/main" val="77898664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brand">
            <a:extLst xmlns:a="http://schemas.openxmlformats.org/drawingml/2006/main">
              <a:ext uri="{FF2B5EF4-FFF2-40B4-BE49-F238E27FC236}">
                <a16:creationId xmlns:a16="http://schemas.microsoft.com/office/drawing/2014/main" id="{F786ADFE-DA18-4080-AE40-108B2D726346}"/>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147A45"/>
                </a:solidFill>
              </a:defRPr>
            </a:pPr>
            <a:r>
              <a:rPr sz="975" b="1">
                <a:solidFill>
                  <a:srgbClr val="147A45"/>
                </a:solidFill>
              </a:rPr>
              <a:t>CATALYST 4 GROWTH</a:t>
            </a:r>
          </a:p>
        </p:txBody>
      </p:sp>
      <p:sp>
        <p:nvSpPr>
          <p:cNvPr id="2" name="">
            <a:extLst xmlns:a="http://schemas.openxmlformats.org/drawingml/2006/main">
              <a:ext uri="{FF2B5EF4-FFF2-40B4-BE49-F238E27FC236}">
                <a16:creationId xmlns:a16="http://schemas.microsoft.com/office/drawing/2014/main" id="{8DF2F0C5-F54A-4818-BB17-5CC0440E057C}"/>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4B396DAA-2084-47AB-A6CD-28D4739DF5CD}"/>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66726C"/>
                </a:solidFill>
              </a:defRPr>
            </a:pPr>
            <a:r>
              <a:rPr sz="900" b="1">
                <a:solidFill>
                  <a:srgbClr val="66726C"/>
                </a:solidFill>
              </a:rPr>
              <a:t>02</a:t>
            </a:r>
          </a:p>
        </p:txBody>
      </p:sp>
      <p:sp>
        <p:nvSpPr>
          <p:cNvPr id="4" name="slide-title">
            <a:extLst xmlns:a="http://schemas.openxmlformats.org/drawingml/2006/main">
              <a:ext uri="{FF2B5EF4-FFF2-40B4-BE49-F238E27FC236}">
                <a16:creationId xmlns:a16="http://schemas.microsoft.com/office/drawing/2014/main" id="{FEC8DC22-2E07-4C4C-8011-979345A8C20D}"/>
              </a:ext>
            </a:extLst>
          </p:cNvPr>
          <p:cNvSpPr>
            <a:spLocks xmlns:a="http://schemas.openxmlformats.org/drawingml/2006/main" noGrp="1"/>
          </p:cNvSpPr>
          <p:nvPr/>
        </p:nvSpPr>
        <p:spPr>
          <a:xfrm xmlns:a="http://schemas.openxmlformats.org/drawingml/2006/main">
            <a:off x="685800" y="800100"/>
            <a:ext cx="108204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202B26"/>
                </a:solidFill>
              </a:defRPr>
            </a:pPr>
            <a:r>
              <a:rPr sz="2850" b="1">
                <a:solidFill>
                  <a:srgbClr val="202B26"/>
                </a:solidFill>
              </a:rPr>
              <a:t>Most stalled decisions are not price objections</a:t>
            </a:r>
          </a:p>
        </p:txBody>
      </p:sp>
      <p:sp>
        <p:nvSpPr>
          <p:cNvPr id="5" name="">
            <a:extLst xmlns:a="http://schemas.openxmlformats.org/drawingml/2006/main">
              <a:ext uri="{FF2B5EF4-FFF2-40B4-BE49-F238E27FC236}">
                <a16:creationId xmlns:a16="http://schemas.microsoft.com/office/drawing/2014/main" id="{3DC110C5-ABA5-4040-80CC-3940C2AC5E64}"/>
              </a:ext>
            </a:extLst>
          </p:cNvPr>
          <p:cNvSpPr>
            <a:spLocks xmlns:a="http://schemas.openxmlformats.org/drawingml/2006/main" noGrp="1"/>
          </p:cNvSpPr>
          <p:nvPr/>
        </p:nvSpPr>
        <p:spPr>
          <a:xfrm xmlns:a="http://schemas.openxmlformats.org/drawingml/2006/main">
            <a:off x="685800" y="1628775"/>
            <a:ext cx="5334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650" b="1">
                <a:solidFill>
                  <a:srgbClr val="66726C"/>
                </a:solidFill>
              </a:defRPr>
            </a:pPr>
            <a:r>
              <a:rPr sz="1650" b="1">
                <a:solidFill>
                  <a:srgbClr val="66726C"/>
                </a:solidFill>
              </a:rPr>
              <a:t>Buyers are asking two quiet questions:</a:t>
            </a:r>
          </a:p>
        </p:txBody>
      </p:sp>
      <p:sp>
        <p:nvSpPr>
          <p:cNvPr id="6" name="">
            <a:extLst xmlns:a="http://schemas.openxmlformats.org/drawingml/2006/main">
              <a:ext uri="{FF2B5EF4-FFF2-40B4-BE49-F238E27FC236}">
                <a16:creationId xmlns:a16="http://schemas.microsoft.com/office/drawing/2014/main" id="{DCFD4A5E-1B48-414A-B6BF-D66CA4468BC4}"/>
              </a:ext>
            </a:extLst>
          </p:cNvPr>
          <p:cNvSpPr>
            <a:spLocks xmlns:a="http://schemas.openxmlformats.org/drawingml/2006/main" noGrp="1"/>
          </p:cNvSpPr>
          <p:nvPr/>
        </p:nvSpPr>
        <p:spPr>
          <a:xfrm xmlns:a="http://schemas.openxmlformats.org/drawingml/2006/main">
            <a:off x="685800" y="2143125"/>
            <a:ext cx="533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000" b="1">
                <a:solidFill>
                  <a:srgbClr val="202B26"/>
                </a:solidFill>
              </a:defRPr>
            </a:pPr>
            <a:r>
              <a:rPr sz="3000" b="1">
                <a:solidFill>
                  <a:srgbClr val="202B26"/>
                </a:solidFill>
              </a:rPr>
              <a:t>Do you understand me?</a:t>
            </a:r>
          </a:p>
        </p:txBody>
      </p:sp>
      <p:sp>
        <p:nvSpPr>
          <p:cNvPr id="7" name="">
            <a:extLst xmlns:a="http://schemas.openxmlformats.org/drawingml/2006/main">
              <a:ext uri="{FF2B5EF4-FFF2-40B4-BE49-F238E27FC236}">
                <a16:creationId xmlns:a16="http://schemas.microsoft.com/office/drawing/2014/main" id="{F7039581-82B5-4D24-AC1C-9E49487905EF}"/>
              </a:ext>
            </a:extLst>
          </p:cNvPr>
          <p:cNvSpPr>
            <a:spLocks xmlns:a="http://schemas.openxmlformats.org/drawingml/2006/main" noGrp="1"/>
          </p:cNvSpPr>
          <p:nvPr/>
        </p:nvSpPr>
        <p:spPr>
          <a:xfrm xmlns:a="http://schemas.openxmlformats.org/drawingml/2006/main">
            <a:off x="685800" y="2905125"/>
            <a:ext cx="533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000" b="1">
                <a:solidFill>
                  <a:srgbClr val="202B26"/>
                </a:solidFill>
              </a:defRPr>
            </a:pPr>
            <a:r>
              <a:rPr sz="3000" b="1">
                <a:solidFill>
                  <a:srgbClr val="202B26"/>
                </a:solidFill>
              </a:rPr>
              <a:t>Can I believe you?</a:t>
            </a:r>
          </a:p>
        </p:txBody>
      </p:sp>
      <p:sp>
        <p:nvSpPr>
          <p:cNvPr id="8" name="">
            <a:extLst xmlns:a="http://schemas.openxmlformats.org/drawingml/2006/main">
              <a:ext uri="{FF2B5EF4-FFF2-40B4-BE49-F238E27FC236}">
                <a16:creationId xmlns:a16="http://schemas.microsoft.com/office/drawing/2014/main" id="{B5A7F143-8515-4A26-94DD-A48471585164}"/>
              </a:ext>
            </a:extLst>
          </p:cNvPr>
          <p:cNvSpPr>
            <a:spLocks xmlns:a="http://schemas.openxmlformats.org/drawingml/2006/main" noGrp="1"/>
          </p:cNvSpPr>
          <p:nvPr/>
        </p:nvSpPr>
        <p:spPr>
          <a:xfrm xmlns:a="http://schemas.openxmlformats.org/drawingml/2006/main">
            <a:off x="6610350" y="1581150"/>
            <a:ext cx="4895850" cy="3676650"/>
          </a:xfrm>
          <a:prstGeom xmlns:a="http://schemas.openxmlformats.org/drawingml/2006/main" prst="roundRect">
            <a:avLst>
              <a:gd name="adj" fmla="val 2073"/>
            </a:avLst>
          </a:prstGeom>
          <a:solidFill xmlns:a="http://schemas.openxmlformats.org/drawingml/2006/main">
            <a:srgbClr val="0D3B2A"/>
          </a:solidFill>
          <a:ln xmlns:a="http://schemas.openxmlformats.org/drawingml/2006/main" w="9525">
            <a:solidFill>
              <a:srgbClr val="0D3B2A"/>
            </a:solidFill>
            <a:prstDash val="solid"/>
          </a:ln>
        </p:spPr>
      </p:sp>
      <p:sp>
        <p:nvSpPr>
          <p:cNvPr id="9" name="">
            <a:extLst xmlns:a="http://schemas.openxmlformats.org/drawingml/2006/main">
              <a:ext uri="{FF2B5EF4-FFF2-40B4-BE49-F238E27FC236}">
                <a16:creationId xmlns:a16="http://schemas.microsoft.com/office/drawing/2014/main" id="{0C88AF00-02CA-472A-B262-CE0014357FE8}"/>
              </a:ext>
            </a:extLst>
          </p:cNvPr>
          <p:cNvSpPr>
            <a:spLocks xmlns:a="http://schemas.openxmlformats.org/drawingml/2006/main" noGrp="1"/>
          </p:cNvSpPr>
          <p:nvPr/>
        </p:nvSpPr>
        <p:spPr>
          <a:xfrm xmlns:a="http://schemas.openxmlformats.org/drawingml/2006/main">
            <a:off x="7048500" y="2000250"/>
            <a:ext cx="4000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4650" b="1">
                <a:solidFill>
                  <a:srgbClr val="FFFFFF"/>
                </a:solidFill>
              </a:defRPr>
            </a:pPr>
            <a:r>
              <a:rPr sz="4650" b="1">
                <a:solidFill>
                  <a:srgbClr val="FFFFFF"/>
                </a:solidFill>
              </a:rPr>
              <a:t>86%</a:t>
            </a:r>
          </a:p>
        </p:txBody>
      </p:sp>
      <p:sp>
        <p:nvSpPr>
          <p:cNvPr id="10" name="">
            <a:extLst xmlns:a="http://schemas.openxmlformats.org/drawingml/2006/main">
              <a:ext uri="{FF2B5EF4-FFF2-40B4-BE49-F238E27FC236}">
                <a16:creationId xmlns:a16="http://schemas.microsoft.com/office/drawing/2014/main" id="{5A729500-C03D-4670-91AB-D97AEF34D96E}"/>
              </a:ext>
            </a:extLst>
          </p:cNvPr>
          <p:cNvSpPr>
            <a:spLocks xmlns:a="http://schemas.openxmlformats.org/drawingml/2006/main" noGrp="1"/>
          </p:cNvSpPr>
          <p:nvPr/>
        </p:nvSpPr>
        <p:spPr>
          <a:xfrm xmlns:a="http://schemas.openxmlformats.org/drawingml/2006/main">
            <a:off x="7124700" y="2876550"/>
            <a:ext cx="38481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FFFFFF"/>
                </a:solidFill>
              </a:defRPr>
            </a:pPr>
            <a:r>
              <a:rPr sz="1725" b="1">
                <a:solidFill>
                  <a:srgbClr val="FFFFFF"/>
                </a:solidFill>
              </a:rPr>
              <a:t>of buyers are more likely to purchase when a company understands their goals.</a:t>
            </a:r>
          </a:p>
        </p:txBody>
      </p:sp>
      <p:sp>
        <p:nvSpPr>
          <p:cNvPr id="11" name="">
            <a:extLst xmlns:a="http://schemas.openxmlformats.org/drawingml/2006/main">
              <a:ext uri="{FF2B5EF4-FFF2-40B4-BE49-F238E27FC236}">
                <a16:creationId xmlns:a16="http://schemas.microsoft.com/office/drawing/2014/main" id="{7E6D9F6E-1124-4F5D-839B-A81BC205715B}"/>
              </a:ext>
            </a:extLst>
          </p:cNvPr>
          <p:cNvSpPr>
            <a:spLocks xmlns:a="http://schemas.openxmlformats.org/drawingml/2006/main" noGrp="1"/>
          </p:cNvSpPr>
          <p:nvPr/>
        </p:nvSpPr>
        <p:spPr>
          <a:xfrm xmlns:a="http://schemas.openxmlformats.org/drawingml/2006/main">
            <a:off x="7162800" y="4038600"/>
            <a:ext cx="3771900" cy="19050"/>
          </a:xfrm>
          <a:prstGeom xmlns:a="http://schemas.openxmlformats.org/drawingml/2006/main" prst="rect">
            <a:avLst/>
          </a:prstGeom>
          <a:solidFill xmlns:a="http://schemas.openxmlformats.org/drawingml/2006/main">
            <a:srgbClr val="6FA68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23D6850-4915-464B-88A1-5DCC9AD83141}"/>
              </a:ext>
            </a:extLst>
          </p:cNvPr>
          <p:cNvSpPr>
            <a:spLocks xmlns:a="http://schemas.openxmlformats.org/drawingml/2006/main" noGrp="1"/>
          </p:cNvSpPr>
          <p:nvPr/>
        </p:nvSpPr>
        <p:spPr>
          <a:xfrm xmlns:a="http://schemas.openxmlformats.org/drawingml/2006/main">
            <a:off x="7124700" y="4267200"/>
            <a:ext cx="38481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350" b="0">
                <a:solidFill>
                  <a:srgbClr val="D8E8DF"/>
                </a:solidFill>
              </a:defRPr>
            </a:pPr>
            <a:r>
              <a:rPr sz="1350" b="0">
                <a:solidFill>
                  <a:srgbClr val="D8E8DF"/>
                </a:solidFill>
              </a:rPr>
              <a:t>Yet 59% say representatives do not take time to understand their unique challenges.</a:t>
            </a:r>
          </a:p>
        </p:txBody>
      </p:sp>
      <p:sp>
        <p:nvSpPr>
          <p:cNvPr id="13" name="">
            <a:extLst xmlns:a="http://schemas.openxmlformats.org/drawingml/2006/main">
              <a:ext uri="{FF2B5EF4-FFF2-40B4-BE49-F238E27FC236}">
                <a16:creationId xmlns:a16="http://schemas.microsoft.com/office/drawing/2014/main" id="{5604A173-D201-41C9-8C29-000DD1B2793D}"/>
              </a:ext>
            </a:extLst>
          </p:cNvPr>
          <p:cNvSpPr>
            <a:spLocks xmlns:a="http://schemas.openxmlformats.org/drawingml/2006/main" noGrp="1"/>
          </p:cNvSpPr>
          <p:nvPr/>
        </p:nvSpPr>
        <p:spPr>
          <a:xfrm xmlns:a="http://schemas.openxmlformats.org/drawingml/2006/main">
            <a:off x="685800" y="52578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800" b="1">
                <a:solidFill>
                  <a:srgbClr val="147A45"/>
                </a:solidFill>
              </a:defRPr>
            </a:pPr>
            <a:r>
              <a:rPr sz="1800" b="1">
                <a:solidFill>
                  <a:srgbClr val="147A45"/>
                </a:solidFill>
              </a:rPr>
              <a:t>The problem is rarely a lack of information. It is a lack of confidence, meaning, or direction.</a:t>
            </a:r>
          </a:p>
        </p:txBody>
      </p:sp>
    </p:spTree>
    <p:extLst>
      <p:ext uri="{BB962C8B-B14F-4D97-AF65-F5344CB8AC3E}">
        <p14:creationId xmlns:p14="http://schemas.microsoft.com/office/powerpoint/2010/main" val="980121245"/>
      </p:ext>
    </p:extLst>
  </p:cSld>
</p:sld>
</file>

<file path=ppt/slides/slide3.xml><?xml version="1.0" encoding="utf-8"?>
<p:sld xmlns:p="http://schemas.openxmlformats.org/presentationml/2006/main">
  <p:cSld>
    <p:bg>
      <p:bgPr>
        <a:solidFill xmlns:a="http://schemas.openxmlformats.org/drawingml/2006/main">
          <a:srgbClr val="0D3B2A"/>
        </a:solidFill>
      </p:bgPr>
    </p:bg>
    <p:spTree>
      <p:nvGrpSpPr>
        <p:cNvPr id="1" name=""/>
        <p:cNvGrpSpPr/>
        <p:nvPr/>
      </p:nvGrpSpPr>
      <p:grpSpPr>
        <a:xfrm xmlns:a="http://schemas.openxmlformats.org/drawingml/2006/main"/>
      </p:grpSpPr>
      <p:sp>
        <p:nvSpPr>
          <p:cNvPr id="9" name="brand">
            <a:extLst xmlns:a="http://schemas.openxmlformats.org/drawingml/2006/main">
              <a:ext uri="{FF2B5EF4-FFF2-40B4-BE49-F238E27FC236}">
                <a16:creationId xmlns:a16="http://schemas.microsoft.com/office/drawing/2014/main" id="{0391FE72-52A7-4620-95A0-0617319D5F31}"/>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FFFFFF"/>
                </a:solidFill>
              </a:defRPr>
            </a:pPr>
            <a:r>
              <a:rPr sz="975" b="1">
                <a:solidFill>
                  <a:srgbClr val="FFFFFF"/>
                </a:solidFill>
              </a:rPr>
              <a:t>CATALYST 4 GROWTH</a:t>
            </a:r>
          </a:p>
        </p:txBody>
      </p:sp>
      <p:sp>
        <p:nvSpPr>
          <p:cNvPr id="2" name="">
            <a:extLst xmlns:a="http://schemas.openxmlformats.org/drawingml/2006/main">
              <a:ext uri="{FF2B5EF4-FFF2-40B4-BE49-F238E27FC236}">
                <a16:creationId xmlns:a16="http://schemas.microsoft.com/office/drawing/2014/main" id="{1D2BB989-A9B6-49F0-9D19-111B153A6D6D}"/>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4114F500-A35A-44A4-B670-2F6C1AF8906A}"/>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BBD1C5"/>
                </a:solidFill>
              </a:defRPr>
            </a:pPr>
            <a:r>
              <a:rPr sz="900" b="1">
                <a:solidFill>
                  <a:srgbClr val="BBD1C5"/>
                </a:solidFill>
              </a:rPr>
              <a:t>03</a:t>
            </a:r>
          </a:p>
        </p:txBody>
      </p:sp>
      <p:sp>
        <p:nvSpPr>
          <p:cNvPr id="4" name="">
            <a:extLst xmlns:a="http://schemas.openxmlformats.org/drawingml/2006/main">
              <a:ext uri="{FF2B5EF4-FFF2-40B4-BE49-F238E27FC236}">
                <a16:creationId xmlns:a16="http://schemas.microsoft.com/office/drawing/2014/main" id="{74AE9184-ED0B-480C-A274-216DB4C2B6EA}"/>
              </a:ext>
            </a:extLst>
          </p:cNvPr>
          <p:cNvSpPr>
            <a:spLocks xmlns:a="http://schemas.openxmlformats.org/drawingml/2006/main" noGrp="1"/>
          </p:cNvSpPr>
          <p:nvPr/>
        </p:nvSpPr>
        <p:spPr>
          <a:xfrm xmlns:a="http://schemas.openxmlformats.org/drawingml/2006/main">
            <a:off x="685800" y="1066800"/>
            <a:ext cx="10820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350" b="1">
                <a:solidFill>
                  <a:srgbClr val="BBD1C5"/>
                </a:solidFill>
              </a:defRPr>
            </a:pPr>
            <a:r>
              <a:rPr sz="1350" b="1">
                <a:solidFill>
                  <a:srgbClr val="BBD1C5"/>
                </a:solidFill>
              </a:rPr>
              <a:t>THE C4G SUCCESS FORMULA</a:t>
            </a:r>
          </a:p>
        </p:txBody>
      </p:sp>
      <p:sp>
        <p:nvSpPr>
          <p:cNvPr id="5" name="">
            <a:extLst xmlns:a="http://schemas.openxmlformats.org/drawingml/2006/main">
              <a:ext uri="{FF2B5EF4-FFF2-40B4-BE49-F238E27FC236}">
                <a16:creationId xmlns:a16="http://schemas.microsoft.com/office/drawing/2014/main" id="{A95430AB-9436-42F3-9F7C-0B9D290E09E4}"/>
              </a:ext>
            </a:extLst>
          </p:cNvPr>
          <p:cNvSpPr>
            <a:spLocks xmlns:a="http://schemas.openxmlformats.org/drawingml/2006/main" noGrp="1"/>
          </p:cNvSpPr>
          <p:nvPr/>
        </p:nvSpPr>
        <p:spPr>
          <a:xfrm xmlns:a="http://schemas.openxmlformats.org/drawingml/2006/main">
            <a:off x="685800" y="1809750"/>
            <a:ext cx="108204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3825" b="1">
                <a:solidFill>
                  <a:srgbClr val="FFFFFF"/>
                </a:solidFill>
              </a:defRPr>
            </a:pPr>
            <a:r>
              <a:rPr sz="3825" b="1">
                <a:solidFill>
                  <a:srgbClr val="FFFFFF"/>
                </a:solidFill>
              </a:rPr>
              <a:t>TRUST + VALUE + CLARITY</a:t>
            </a:r>
          </a:p>
        </p:txBody>
      </p:sp>
      <p:sp>
        <p:nvSpPr>
          <p:cNvPr id="6" name="">
            <a:extLst xmlns:a="http://schemas.openxmlformats.org/drawingml/2006/main">
              <a:ext uri="{FF2B5EF4-FFF2-40B4-BE49-F238E27FC236}">
                <a16:creationId xmlns:a16="http://schemas.microsoft.com/office/drawing/2014/main" id="{CD001815-CC02-41D0-B77F-9ABB6B794460}"/>
              </a:ext>
            </a:extLst>
          </p:cNvPr>
          <p:cNvSpPr>
            <a:spLocks xmlns:a="http://schemas.openxmlformats.org/drawingml/2006/main" noGrp="1"/>
          </p:cNvSpPr>
          <p:nvPr/>
        </p:nvSpPr>
        <p:spPr>
          <a:xfrm xmlns:a="http://schemas.openxmlformats.org/drawingml/2006/main">
            <a:off x="3171825" y="2819400"/>
            <a:ext cx="5848350" cy="57150"/>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D1BCD06-4F67-47A8-80DE-730D8D0CCE2E}"/>
              </a:ext>
            </a:extLst>
          </p:cNvPr>
          <p:cNvSpPr>
            <a:spLocks xmlns:a="http://schemas.openxmlformats.org/drawingml/2006/main" noGrp="1"/>
          </p:cNvSpPr>
          <p:nvPr/>
        </p:nvSpPr>
        <p:spPr>
          <a:xfrm xmlns:a="http://schemas.openxmlformats.org/drawingml/2006/main">
            <a:off x="685800" y="3143250"/>
            <a:ext cx="108204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3900" b="1">
                <a:solidFill>
                  <a:srgbClr val="6ED69B"/>
                </a:solidFill>
              </a:defRPr>
            </a:pPr>
            <a:r>
              <a:rPr sz="3900" b="1">
                <a:solidFill>
                  <a:srgbClr val="6ED69B"/>
                </a:solidFill>
              </a:rPr>
              <a:t>= SUCCESS</a:t>
            </a:r>
          </a:p>
        </p:txBody>
      </p:sp>
      <p:sp>
        <p:nvSpPr>
          <p:cNvPr id="8" name="">
            <a:extLst xmlns:a="http://schemas.openxmlformats.org/drawingml/2006/main">
              <a:ext uri="{FF2B5EF4-FFF2-40B4-BE49-F238E27FC236}">
                <a16:creationId xmlns:a16="http://schemas.microsoft.com/office/drawing/2014/main" id="{E8CC81E8-D2FE-4D38-A391-7C4FCE5B15DD}"/>
              </a:ext>
            </a:extLst>
          </p:cNvPr>
          <p:cNvSpPr>
            <a:spLocks xmlns:a="http://schemas.openxmlformats.org/drawingml/2006/main" noGrp="1"/>
          </p:cNvSpPr>
          <p:nvPr/>
        </p:nvSpPr>
        <p:spPr>
          <a:xfrm xmlns:a="http://schemas.openxmlformats.org/drawingml/2006/main">
            <a:off x="1714500" y="4362450"/>
            <a:ext cx="8763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800" b="0">
                <a:solidFill>
                  <a:srgbClr val="FFFFFF"/>
                </a:solidFill>
              </a:defRPr>
            </a:pPr>
            <a:r>
              <a:rPr sz="1800" b="0">
                <a:solidFill>
                  <a:srgbClr val="FFFFFF"/>
                </a:solidFill>
              </a:rPr>
              <a:t>Trust opens the relationship. Value makes the recommendation meaningful. Clarity gives people confidence to move forward.</a:t>
            </a:r>
          </a:p>
        </p:txBody>
      </p:sp>
    </p:spTree>
    <p:extLst>
      <p:ext uri="{BB962C8B-B14F-4D97-AF65-F5344CB8AC3E}">
        <p14:creationId xmlns:p14="http://schemas.microsoft.com/office/powerpoint/2010/main" val="11840848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brand">
            <a:extLst xmlns:a="http://schemas.openxmlformats.org/drawingml/2006/main">
              <a:ext uri="{FF2B5EF4-FFF2-40B4-BE49-F238E27FC236}">
                <a16:creationId xmlns:a16="http://schemas.microsoft.com/office/drawing/2014/main" id="{055EE5DA-69FA-4BFA-A23D-7F5AC43317FC}"/>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147A45"/>
                </a:solidFill>
              </a:defRPr>
            </a:pPr>
            <a:r>
              <a:rPr sz="975" b="1">
                <a:solidFill>
                  <a:srgbClr val="147A45"/>
                </a:solidFill>
              </a:rPr>
              <a:t>CATALYST 4 GROWTH</a:t>
            </a:r>
          </a:p>
        </p:txBody>
      </p:sp>
      <p:sp>
        <p:nvSpPr>
          <p:cNvPr id="2" name="">
            <a:extLst xmlns:a="http://schemas.openxmlformats.org/drawingml/2006/main">
              <a:ext uri="{FF2B5EF4-FFF2-40B4-BE49-F238E27FC236}">
                <a16:creationId xmlns:a16="http://schemas.microsoft.com/office/drawing/2014/main" id="{80192D26-CE2A-4B76-B3F3-18ADEDC357AF}"/>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EA75E964-442F-4A3C-9106-69F2D0571254}"/>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66726C"/>
                </a:solidFill>
              </a:defRPr>
            </a:pPr>
            <a:r>
              <a:rPr sz="900" b="1">
                <a:solidFill>
                  <a:srgbClr val="66726C"/>
                </a:solidFill>
              </a:rPr>
              <a:t>04</a:t>
            </a:r>
          </a:p>
        </p:txBody>
      </p:sp>
      <p:sp>
        <p:nvSpPr>
          <p:cNvPr id="4" name="">
            <a:extLst xmlns:a="http://schemas.openxmlformats.org/drawingml/2006/main">
              <a:ext uri="{FF2B5EF4-FFF2-40B4-BE49-F238E27FC236}">
                <a16:creationId xmlns:a16="http://schemas.microsoft.com/office/drawing/2014/main" id="{7F71782D-B343-4665-A0C7-92B5E49C5BC9}"/>
              </a:ext>
            </a:extLst>
          </p:cNvPr>
          <p:cNvSpPr>
            <a:spLocks xmlns:a="http://schemas.openxmlformats.org/drawingml/2006/main" noGrp="1"/>
          </p:cNvSpPr>
          <p:nvPr/>
        </p:nvSpPr>
        <p:spPr>
          <a:xfrm xmlns:a="http://schemas.openxmlformats.org/drawingml/2006/main">
            <a:off x="685800" y="914400"/>
            <a:ext cx="1219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4950" b="1">
                <a:solidFill>
                  <a:srgbClr val="EAF3EE"/>
                </a:solidFill>
              </a:defRPr>
            </a:pPr>
            <a:r>
              <a:rPr sz="4950" b="1">
                <a:solidFill>
                  <a:srgbClr val="EAF3EE"/>
                </a:solidFill>
              </a:rPr>
              <a:t>01</a:t>
            </a:r>
          </a:p>
        </p:txBody>
      </p:sp>
      <p:sp>
        <p:nvSpPr>
          <p:cNvPr id="5" name="">
            <a:extLst xmlns:a="http://schemas.openxmlformats.org/drawingml/2006/main">
              <a:ext uri="{FF2B5EF4-FFF2-40B4-BE49-F238E27FC236}">
                <a16:creationId xmlns:a16="http://schemas.microsoft.com/office/drawing/2014/main" id="{521296D9-7583-4B5E-90F3-79F496626D44}"/>
              </a:ext>
            </a:extLst>
          </p:cNvPr>
          <p:cNvSpPr>
            <a:spLocks xmlns:a="http://schemas.openxmlformats.org/drawingml/2006/main" noGrp="1"/>
          </p:cNvSpPr>
          <p:nvPr/>
        </p:nvSpPr>
        <p:spPr>
          <a:xfrm xmlns:a="http://schemas.openxmlformats.org/drawingml/2006/main">
            <a:off x="1752600" y="1028700"/>
            <a:ext cx="904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000" b="1">
                <a:solidFill>
                  <a:srgbClr val="147A45"/>
                </a:solidFill>
              </a:defRPr>
            </a:pPr>
            <a:r>
              <a:rPr sz="3000" b="1">
                <a:solidFill>
                  <a:srgbClr val="147A45"/>
                </a:solidFill>
              </a:rPr>
              <a:t>TRUST</a:t>
            </a:r>
          </a:p>
        </p:txBody>
      </p:sp>
      <p:sp>
        <p:nvSpPr>
          <p:cNvPr id="6" name="">
            <a:extLst xmlns:a="http://schemas.openxmlformats.org/drawingml/2006/main">
              <a:ext uri="{FF2B5EF4-FFF2-40B4-BE49-F238E27FC236}">
                <a16:creationId xmlns:a16="http://schemas.microsoft.com/office/drawing/2014/main" id="{DB1889EF-1EBE-496F-ACE5-8F7081AE480F}"/>
              </a:ext>
            </a:extLst>
          </p:cNvPr>
          <p:cNvSpPr>
            <a:spLocks xmlns:a="http://schemas.openxmlformats.org/drawingml/2006/main" noGrp="1"/>
          </p:cNvSpPr>
          <p:nvPr/>
        </p:nvSpPr>
        <p:spPr>
          <a:xfrm xmlns:a="http://schemas.openxmlformats.org/drawingml/2006/main">
            <a:off x="685800" y="188595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700" b="1">
                <a:solidFill>
                  <a:srgbClr val="202B26"/>
                </a:solidFill>
              </a:defRPr>
            </a:pPr>
            <a:r>
              <a:rPr sz="2700" b="1">
                <a:solidFill>
                  <a:srgbClr val="202B26"/>
                </a:solidFill>
              </a:rPr>
              <a:t>Trust is the first sale</a:t>
            </a:r>
          </a:p>
        </p:txBody>
      </p:sp>
      <p:sp>
        <p:nvSpPr>
          <p:cNvPr id="7" name="">
            <a:extLst xmlns:a="http://schemas.openxmlformats.org/drawingml/2006/main">
              <a:ext uri="{FF2B5EF4-FFF2-40B4-BE49-F238E27FC236}">
                <a16:creationId xmlns:a16="http://schemas.microsoft.com/office/drawing/2014/main" id="{E578046F-89B8-46C6-BA4B-D3CEC15BFD67}"/>
              </a:ext>
            </a:extLst>
          </p:cNvPr>
          <p:cNvSpPr>
            <a:spLocks xmlns:a="http://schemas.openxmlformats.org/drawingml/2006/main" noGrp="1"/>
          </p:cNvSpPr>
          <p:nvPr/>
        </p:nvSpPr>
        <p:spPr>
          <a:xfrm xmlns:a="http://schemas.openxmlformats.org/drawingml/2006/main">
            <a:off x="685800" y="2647950"/>
            <a:ext cx="10820400" cy="876300"/>
          </a:xfrm>
          <a:prstGeom xmlns:a="http://schemas.openxmlformats.org/drawingml/2006/main" prst="roundRect">
            <a:avLst>
              <a:gd name="adj" fmla="val 8696"/>
            </a:avLst>
          </a:prstGeom>
          <a:solidFill xmlns:a="http://schemas.openxmlformats.org/drawingml/2006/main">
            <a:srgbClr val="EAF3EE"/>
          </a:solidFill>
          <a:ln xmlns:a="http://schemas.openxmlformats.org/drawingml/2006/main" w="9525">
            <a:solidFill>
              <a:srgbClr val="C9D8D0"/>
            </a:solidFill>
            <a:prstDash val="solid"/>
          </a:ln>
        </p:spPr>
      </p:sp>
      <p:sp>
        <p:nvSpPr>
          <p:cNvPr id="8" name="">
            <a:extLst xmlns:a="http://schemas.openxmlformats.org/drawingml/2006/main">
              <a:ext uri="{FF2B5EF4-FFF2-40B4-BE49-F238E27FC236}">
                <a16:creationId xmlns:a16="http://schemas.microsoft.com/office/drawing/2014/main" id="{D45BF46E-93A4-4472-A013-586E353DD0AC}"/>
              </a:ext>
            </a:extLst>
          </p:cNvPr>
          <p:cNvSpPr>
            <a:spLocks xmlns:a="http://schemas.openxmlformats.org/drawingml/2006/main" noGrp="1"/>
          </p:cNvSpPr>
          <p:nvPr/>
        </p:nvSpPr>
        <p:spPr>
          <a:xfrm xmlns:a="http://schemas.openxmlformats.org/drawingml/2006/main">
            <a:off x="990600" y="2914650"/>
            <a:ext cx="102108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0D3B2A"/>
                </a:solidFill>
              </a:defRPr>
            </a:pPr>
            <a:r>
              <a:rPr sz="1725" b="1">
                <a:solidFill>
                  <a:srgbClr val="0D3B2A"/>
                </a:solidFill>
              </a:rPr>
              <a:t>“I am not yet confident in you, your motives, or your ability.”</a:t>
            </a:r>
          </a:p>
        </p:txBody>
      </p:sp>
      <p:sp>
        <p:nvSpPr>
          <p:cNvPr id="9" name="">
            <a:extLst xmlns:a="http://schemas.openxmlformats.org/drawingml/2006/main">
              <a:ext uri="{FF2B5EF4-FFF2-40B4-BE49-F238E27FC236}">
                <a16:creationId xmlns:a16="http://schemas.microsoft.com/office/drawing/2014/main" id="{A34643BD-30A5-40AA-9E6A-ED3C9B6C125E}"/>
              </a:ext>
            </a:extLst>
          </p:cNvPr>
          <p:cNvSpPr>
            <a:spLocks xmlns:a="http://schemas.openxmlformats.org/drawingml/2006/main" noGrp="1"/>
          </p:cNvSpPr>
          <p:nvPr/>
        </p:nvSpPr>
        <p:spPr>
          <a:xfrm xmlns:a="http://schemas.openxmlformats.org/drawingml/2006/main">
            <a:off x="685800" y="3924300"/>
            <a:ext cx="67246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725" b="0">
                <a:solidFill>
                  <a:srgbClr val="202B26"/>
                </a:solidFill>
              </a:defRPr>
            </a:pPr>
            <a:r>
              <a:rPr sz="1725" b="0">
                <a:solidFill>
                  <a:srgbClr val="202B26"/>
                </a:solidFill>
              </a:rPr>
              <a:t>Earn confidence through disciplined authenticity: listen, disclose, prepare, follow through, and place the client’s best interest first.</a:t>
            </a:r>
          </a:p>
        </p:txBody>
      </p:sp>
      <p:sp>
        <p:nvSpPr>
          <p:cNvPr id="10" name="">
            <a:extLst xmlns:a="http://schemas.openxmlformats.org/drawingml/2006/main">
              <a:ext uri="{FF2B5EF4-FFF2-40B4-BE49-F238E27FC236}">
                <a16:creationId xmlns:a16="http://schemas.microsoft.com/office/drawing/2014/main" id="{DAAE5480-AE38-416F-A296-600A9AE57B91}"/>
              </a:ext>
            </a:extLst>
          </p:cNvPr>
          <p:cNvSpPr>
            <a:spLocks xmlns:a="http://schemas.openxmlformats.org/drawingml/2006/main" noGrp="1"/>
          </p:cNvSpPr>
          <p:nvPr/>
        </p:nvSpPr>
        <p:spPr>
          <a:xfrm xmlns:a="http://schemas.openxmlformats.org/drawingml/2006/main">
            <a:off x="7829550" y="3886200"/>
            <a:ext cx="3676650" cy="1200150"/>
          </a:xfrm>
          <a:prstGeom xmlns:a="http://schemas.openxmlformats.org/drawingml/2006/main" prst="roundRect">
            <a:avLst>
              <a:gd name="adj" fmla="val 6349"/>
            </a:avLst>
          </a:prstGeom>
          <a:solidFill xmlns:a="http://schemas.openxmlformats.org/drawingml/2006/main">
            <a:srgbClr val="0D3B2A"/>
          </a:solidFill>
          <a:ln xmlns:a="http://schemas.openxmlformats.org/drawingml/2006/main" w="9525">
            <a:solidFill>
              <a:srgbClr val="0D3B2A"/>
            </a:solidFill>
            <a:prstDash val="solid"/>
          </a:ln>
        </p:spPr>
      </p:sp>
      <p:sp>
        <p:nvSpPr>
          <p:cNvPr id="11" name="">
            <a:extLst xmlns:a="http://schemas.openxmlformats.org/drawingml/2006/main">
              <a:ext uri="{FF2B5EF4-FFF2-40B4-BE49-F238E27FC236}">
                <a16:creationId xmlns:a16="http://schemas.microsoft.com/office/drawing/2014/main" id="{E03F9656-52F8-4ECC-A0BF-8D9C70F3FACA}"/>
              </a:ext>
            </a:extLst>
          </p:cNvPr>
          <p:cNvSpPr>
            <a:spLocks xmlns:a="http://schemas.openxmlformats.org/drawingml/2006/main" noGrp="1"/>
          </p:cNvSpPr>
          <p:nvPr/>
        </p:nvSpPr>
        <p:spPr>
          <a:xfrm xmlns:a="http://schemas.openxmlformats.org/drawingml/2006/main">
            <a:off x="8096250" y="4133850"/>
            <a:ext cx="3143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75" b="1">
                <a:solidFill>
                  <a:srgbClr val="FFFFFF"/>
                </a:solidFill>
              </a:defRPr>
            </a:pPr>
            <a:r>
              <a:rPr sz="1575" b="1">
                <a:solidFill>
                  <a:srgbClr val="FFFFFF"/>
                </a:solidFill>
              </a:rPr>
              <a:t>Competence earns respect. Character earns confidence. Consistency creates trust.</a:t>
            </a:r>
          </a:p>
        </p:txBody>
      </p:sp>
    </p:spTree>
    <p:extLst>
      <p:ext uri="{BB962C8B-B14F-4D97-AF65-F5344CB8AC3E}">
        <p14:creationId xmlns:p14="http://schemas.microsoft.com/office/powerpoint/2010/main" val="186387984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brand">
            <a:extLst xmlns:a="http://schemas.openxmlformats.org/drawingml/2006/main">
              <a:ext uri="{FF2B5EF4-FFF2-40B4-BE49-F238E27FC236}">
                <a16:creationId xmlns:a16="http://schemas.microsoft.com/office/drawing/2014/main" id="{AC16182D-710F-4860-AF95-2E7A416624E3}"/>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147A45"/>
                </a:solidFill>
              </a:defRPr>
            </a:pPr>
            <a:r>
              <a:rPr sz="975" b="1">
                <a:solidFill>
                  <a:srgbClr val="147A45"/>
                </a:solidFill>
              </a:rPr>
              <a:t>CATALYST 4 GROWTH</a:t>
            </a:r>
          </a:p>
        </p:txBody>
      </p:sp>
      <p:sp>
        <p:nvSpPr>
          <p:cNvPr id="2" name="">
            <a:extLst xmlns:a="http://schemas.openxmlformats.org/drawingml/2006/main">
              <a:ext uri="{FF2B5EF4-FFF2-40B4-BE49-F238E27FC236}">
                <a16:creationId xmlns:a16="http://schemas.microsoft.com/office/drawing/2014/main" id="{8B053226-AB97-4629-97DE-C5C9C84EC03D}"/>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2CCD9D9A-3D69-46D8-8382-5E951CA7B8E7}"/>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66726C"/>
                </a:solidFill>
              </a:defRPr>
            </a:pPr>
            <a:r>
              <a:rPr sz="900" b="1">
                <a:solidFill>
                  <a:srgbClr val="66726C"/>
                </a:solidFill>
              </a:rPr>
              <a:t>05</a:t>
            </a:r>
          </a:p>
        </p:txBody>
      </p:sp>
      <p:sp>
        <p:nvSpPr>
          <p:cNvPr id="4" name="">
            <a:extLst xmlns:a="http://schemas.openxmlformats.org/drawingml/2006/main">
              <a:ext uri="{FF2B5EF4-FFF2-40B4-BE49-F238E27FC236}">
                <a16:creationId xmlns:a16="http://schemas.microsoft.com/office/drawing/2014/main" id="{EEEF4C55-F56E-4805-9D57-614546DCCE35}"/>
              </a:ext>
            </a:extLst>
          </p:cNvPr>
          <p:cNvSpPr>
            <a:spLocks xmlns:a="http://schemas.openxmlformats.org/drawingml/2006/main" noGrp="1"/>
          </p:cNvSpPr>
          <p:nvPr/>
        </p:nvSpPr>
        <p:spPr>
          <a:xfrm xmlns:a="http://schemas.openxmlformats.org/drawingml/2006/main">
            <a:off x="685800" y="914400"/>
            <a:ext cx="1219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4950" b="1">
                <a:solidFill>
                  <a:srgbClr val="EAF3EE"/>
                </a:solidFill>
              </a:defRPr>
            </a:pPr>
            <a:r>
              <a:rPr sz="4950" b="1">
                <a:solidFill>
                  <a:srgbClr val="EAF3EE"/>
                </a:solidFill>
              </a:rPr>
              <a:t>02</a:t>
            </a:r>
          </a:p>
        </p:txBody>
      </p:sp>
      <p:sp>
        <p:nvSpPr>
          <p:cNvPr id="5" name="">
            <a:extLst xmlns:a="http://schemas.openxmlformats.org/drawingml/2006/main">
              <a:ext uri="{FF2B5EF4-FFF2-40B4-BE49-F238E27FC236}">
                <a16:creationId xmlns:a16="http://schemas.microsoft.com/office/drawing/2014/main" id="{9CAF9F24-B594-4537-9C75-8C5BCC5849BA}"/>
              </a:ext>
            </a:extLst>
          </p:cNvPr>
          <p:cNvSpPr>
            <a:spLocks xmlns:a="http://schemas.openxmlformats.org/drawingml/2006/main" noGrp="1"/>
          </p:cNvSpPr>
          <p:nvPr/>
        </p:nvSpPr>
        <p:spPr>
          <a:xfrm xmlns:a="http://schemas.openxmlformats.org/drawingml/2006/main">
            <a:off x="1752600" y="1028700"/>
            <a:ext cx="904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000" b="1">
                <a:solidFill>
                  <a:srgbClr val="147A45"/>
                </a:solidFill>
              </a:defRPr>
            </a:pPr>
            <a:r>
              <a:rPr sz="3000" b="1">
                <a:solidFill>
                  <a:srgbClr val="147A45"/>
                </a:solidFill>
              </a:rPr>
              <a:t>VALUE</a:t>
            </a:r>
          </a:p>
        </p:txBody>
      </p:sp>
      <p:sp>
        <p:nvSpPr>
          <p:cNvPr id="6" name="">
            <a:extLst xmlns:a="http://schemas.openxmlformats.org/drawingml/2006/main">
              <a:ext uri="{FF2B5EF4-FFF2-40B4-BE49-F238E27FC236}">
                <a16:creationId xmlns:a16="http://schemas.microsoft.com/office/drawing/2014/main" id="{DA91E39D-AF9F-4DB6-9146-06D246343F6B}"/>
              </a:ext>
            </a:extLst>
          </p:cNvPr>
          <p:cNvSpPr>
            <a:spLocks xmlns:a="http://schemas.openxmlformats.org/drawingml/2006/main" noGrp="1"/>
          </p:cNvSpPr>
          <p:nvPr/>
        </p:nvSpPr>
        <p:spPr>
          <a:xfrm xmlns:a="http://schemas.openxmlformats.org/drawingml/2006/main">
            <a:off x="685800" y="188595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700" b="1">
                <a:solidFill>
                  <a:srgbClr val="202B26"/>
                </a:solidFill>
              </a:defRPr>
            </a:pPr>
            <a:r>
              <a:rPr sz="2700" b="1">
                <a:solidFill>
                  <a:srgbClr val="202B26"/>
                </a:solidFill>
              </a:rPr>
              <a:t>Value turns information into meaning</a:t>
            </a:r>
          </a:p>
        </p:txBody>
      </p:sp>
      <p:sp>
        <p:nvSpPr>
          <p:cNvPr id="7" name="">
            <a:extLst xmlns:a="http://schemas.openxmlformats.org/drawingml/2006/main">
              <a:ext uri="{FF2B5EF4-FFF2-40B4-BE49-F238E27FC236}">
                <a16:creationId xmlns:a16="http://schemas.microsoft.com/office/drawing/2014/main" id="{CE2D59E2-8425-4F91-BB1A-F6B1C64C2139}"/>
              </a:ext>
            </a:extLst>
          </p:cNvPr>
          <p:cNvSpPr>
            <a:spLocks xmlns:a="http://schemas.openxmlformats.org/drawingml/2006/main" noGrp="1"/>
          </p:cNvSpPr>
          <p:nvPr/>
        </p:nvSpPr>
        <p:spPr>
          <a:xfrm xmlns:a="http://schemas.openxmlformats.org/drawingml/2006/main">
            <a:off x="685800" y="2647950"/>
            <a:ext cx="10820400" cy="876300"/>
          </a:xfrm>
          <a:prstGeom xmlns:a="http://schemas.openxmlformats.org/drawingml/2006/main" prst="roundRect">
            <a:avLst>
              <a:gd name="adj" fmla="val 8696"/>
            </a:avLst>
          </a:prstGeom>
          <a:solidFill xmlns:a="http://schemas.openxmlformats.org/drawingml/2006/main">
            <a:srgbClr val="EAF3EE"/>
          </a:solidFill>
          <a:ln xmlns:a="http://schemas.openxmlformats.org/drawingml/2006/main" w="9525">
            <a:solidFill>
              <a:srgbClr val="C9D8D0"/>
            </a:solidFill>
            <a:prstDash val="solid"/>
          </a:ln>
        </p:spPr>
      </p:sp>
      <p:sp>
        <p:nvSpPr>
          <p:cNvPr id="8" name="">
            <a:extLst xmlns:a="http://schemas.openxmlformats.org/drawingml/2006/main">
              <a:ext uri="{FF2B5EF4-FFF2-40B4-BE49-F238E27FC236}">
                <a16:creationId xmlns:a16="http://schemas.microsoft.com/office/drawing/2014/main" id="{91BC68B4-9EE4-43F1-BF14-B12F87CB00F6}"/>
              </a:ext>
            </a:extLst>
          </p:cNvPr>
          <p:cNvSpPr>
            <a:spLocks xmlns:a="http://schemas.openxmlformats.org/drawingml/2006/main" noGrp="1"/>
          </p:cNvSpPr>
          <p:nvPr/>
        </p:nvSpPr>
        <p:spPr>
          <a:xfrm xmlns:a="http://schemas.openxmlformats.org/drawingml/2006/main">
            <a:off x="990600" y="2914650"/>
            <a:ext cx="102108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0D3B2A"/>
                </a:solidFill>
              </a:defRPr>
            </a:pPr>
            <a:r>
              <a:rPr sz="1725" b="1">
                <a:solidFill>
                  <a:srgbClr val="0D3B2A"/>
                </a:solidFill>
              </a:rPr>
              <a:t>“I do not understand why this matters enough to justify the cost or change.”</a:t>
            </a:r>
          </a:p>
        </p:txBody>
      </p:sp>
      <p:sp>
        <p:nvSpPr>
          <p:cNvPr id="9" name="">
            <a:extLst xmlns:a="http://schemas.openxmlformats.org/drawingml/2006/main">
              <a:ext uri="{FF2B5EF4-FFF2-40B4-BE49-F238E27FC236}">
                <a16:creationId xmlns:a16="http://schemas.microsoft.com/office/drawing/2014/main" id="{54229585-53A9-4DC2-86D7-75BA17F1CE4C}"/>
              </a:ext>
            </a:extLst>
          </p:cNvPr>
          <p:cNvSpPr>
            <a:spLocks xmlns:a="http://schemas.openxmlformats.org/drawingml/2006/main" noGrp="1"/>
          </p:cNvSpPr>
          <p:nvPr/>
        </p:nvSpPr>
        <p:spPr>
          <a:xfrm xmlns:a="http://schemas.openxmlformats.org/drawingml/2006/main">
            <a:off x="685800" y="3924300"/>
            <a:ext cx="67246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725" b="0">
                <a:solidFill>
                  <a:srgbClr val="202B26"/>
                </a:solidFill>
              </a:defRPr>
            </a:pPr>
            <a:r>
              <a:rPr sz="1725" b="0">
                <a:solidFill>
                  <a:srgbClr val="202B26"/>
                </a:solidFill>
              </a:rPr>
              <a:t>Features describe the solution. Value connects the solution to a person’s goals, risks, family, future, and definition of success.</a:t>
            </a:r>
          </a:p>
        </p:txBody>
      </p:sp>
      <p:sp>
        <p:nvSpPr>
          <p:cNvPr id="10" name="">
            <a:extLst xmlns:a="http://schemas.openxmlformats.org/drawingml/2006/main">
              <a:ext uri="{FF2B5EF4-FFF2-40B4-BE49-F238E27FC236}">
                <a16:creationId xmlns:a16="http://schemas.microsoft.com/office/drawing/2014/main" id="{AAF7DCA8-B7F1-40EF-A087-7C476277C919}"/>
              </a:ext>
            </a:extLst>
          </p:cNvPr>
          <p:cNvSpPr>
            <a:spLocks xmlns:a="http://schemas.openxmlformats.org/drawingml/2006/main" noGrp="1"/>
          </p:cNvSpPr>
          <p:nvPr/>
        </p:nvSpPr>
        <p:spPr>
          <a:xfrm xmlns:a="http://schemas.openxmlformats.org/drawingml/2006/main">
            <a:off x="7829550" y="3886200"/>
            <a:ext cx="3676650" cy="1200150"/>
          </a:xfrm>
          <a:prstGeom xmlns:a="http://schemas.openxmlformats.org/drawingml/2006/main" prst="roundRect">
            <a:avLst>
              <a:gd name="adj" fmla="val 6349"/>
            </a:avLst>
          </a:prstGeom>
          <a:solidFill xmlns:a="http://schemas.openxmlformats.org/drawingml/2006/main">
            <a:srgbClr val="0D3B2A"/>
          </a:solidFill>
          <a:ln xmlns:a="http://schemas.openxmlformats.org/drawingml/2006/main" w="9525">
            <a:solidFill>
              <a:srgbClr val="0D3B2A"/>
            </a:solidFill>
            <a:prstDash val="solid"/>
          </a:ln>
        </p:spPr>
      </p:sp>
      <p:sp>
        <p:nvSpPr>
          <p:cNvPr id="11" name="">
            <a:extLst xmlns:a="http://schemas.openxmlformats.org/drawingml/2006/main">
              <a:ext uri="{FF2B5EF4-FFF2-40B4-BE49-F238E27FC236}">
                <a16:creationId xmlns:a16="http://schemas.microsoft.com/office/drawing/2014/main" id="{BB14CC66-5919-48CA-8CC8-D5BDF474706C}"/>
              </a:ext>
            </a:extLst>
          </p:cNvPr>
          <p:cNvSpPr>
            <a:spLocks xmlns:a="http://schemas.openxmlformats.org/drawingml/2006/main" noGrp="1"/>
          </p:cNvSpPr>
          <p:nvPr/>
        </p:nvSpPr>
        <p:spPr>
          <a:xfrm xmlns:a="http://schemas.openxmlformats.org/drawingml/2006/main">
            <a:off x="8096250" y="4133850"/>
            <a:ext cx="3143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75" b="1">
                <a:solidFill>
                  <a:srgbClr val="FFFFFF"/>
                </a:solidFill>
              </a:defRPr>
            </a:pPr>
            <a:r>
              <a:rPr sz="1575" b="1">
                <a:solidFill>
                  <a:srgbClr val="FFFFFF"/>
                </a:solidFill>
              </a:rPr>
              <a:t>If value is unclear, price becomes the only clear part of the equation.</a:t>
            </a:r>
          </a:p>
        </p:txBody>
      </p:sp>
    </p:spTree>
    <p:extLst>
      <p:ext uri="{BB962C8B-B14F-4D97-AF65-F5344CB8AC3E}">
        <p14:creationId xmlns:p14="http://schemas.microsoft.com/office/powerpoint/2010/main" val="176194867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brand">
            <a:extLst xmlns:a="http://schemas.openxmlformats.org/drawingml/2006/main">
              <a:ext uri="{FF2B5EF4-FFF2-40B4-BE49-F238E27FC236}">
                <a16:creationId xmlns:a16="http://schemas.microsoft.com/office/drawing/2014/main" id="{44818723-6579-4412-961E-46F4F75050AE}"/>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147A45"/>
                </a:solidFill>
              </a:defRPr>
            </a:pPr>
            <a:r>
              <a:rPr sz="975" b="1">
                <a:solidFill>
                  <a:srgbClr val="147A45"/>
                </a:solidFill>
              </a:rPr>
              <a:t>CATALYST 4 GROWTH</a:t>
            </a:r>
          </a:p>
        </p:txBody>
      </p:sp>
      <p:sp>
        <p:nvSpPr>
          <p:cNvPr id="2" name="">
            <a:extLst xmlns:a="http://schemas.openxmlformats.org/drawingml/2006/main">
              <a:ext uri="{FF2B5EF4-FFF2-40B4-BE49-F238E27FC236}">
                <a16:creationId xmlns:a16="http://schemas.microsoft.com/office/drawing/2014/main" id="{B5E0CDCF-C4F1-431F-8E71-29BD3DED3BBD}"/>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319C5F73-D17D-48EC-8151-87FD958B3FA1}"/>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66726C"/>
                </a:solidFill>
              </a:defRPr>
            </a:pPr>
            <a:r>
              <a:rPr sz="900" b="1">
                <a:solidFill>
                  <a:srgbClr val="66726C"/>
                </a:solidFill>
              </a:rPr>
              <a:t>06</a:t>
            </a:r>
          </a:p>
        </p:txBody>
      </p:sp>
      <p:sp>
        <p:nvSpPr>
          <p:cNvPr id="4" name="">
            <a:extLst xmlns:a="http://schemas.openxmlformats.org/drawingml/2006/main">
              <a:ext uri="{FF2B5EF4-FFF2-40B4-BE49-F238E27FC236}">
                <a16:creationId xmlns:a16="http://schemas.microsoft.com/office/drawing/2014/main" id="{D175611C-B696-4537-B496-72B90DF0F396}"/>
              </a:ext>
            </a:extLst>
          </p:cNvPr>
          <p:cNvSpPr>
            <a:spLocks xmlns:a="http://schemas.openxmlformats.org/drawingml/2006/main" noGrp="1"/>
          </p:cNvSpPr>
          <p:nvPr/>
        </p:nvSpPr>
        <p:spPr>
          <a:xfrm xmlns:a="http://schemas.openxmlformats.org/drawingml/2006/main">
            <a:off x="685800" y="914400"/>
            <a:ext cx="1219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4950" b="1">
                <a:solidFill>
                  <a:srgbClr val="EAF3EE"/>
                </a:solidFill>
              </a:defRPr>
            </a:pPr>
            <a:r>
              <a:rPr sz="4950" b="1">
                <a:solidFill>
                  <a:srgbClr val="EAF3EE"/>
                </a:solidFill>
              </a:rPr>
              <a:t>03</a:t>
            </a:r>
          </a:p>
        </p:txBody>
      </p:sp>
      <p:sp>
        <p:nvSpPr>
          <p:cNvPr id="5" name="">
            <a:extLst xmlns:a="http://schemas.openxmlformats.org/drawingml/2006/main">
              <a:ext uri="{FF2B5EF4-FFF2-40B4-BE49-F238E27FC236}">
                <a16:creationId xmlns:a16="http://schemas.microsoft.com/office/drawing/2014/main" id="{5EF81798-3F2F-4758-8715-8F70C499AFEB}"/>
              </a:ext>
            </a:extLst>
          </p:cNvPr>
          <p:cNvSpPr>
            <a:spLocks xmlns:a="http://schemas.openxmlformats.org/drawingml/2006/main" noGrp="1"/>
          </p:cNvSpPr>
          <p:nvPr/>
        </p:nvSpPr>
        <p:spPr>
          <a:xfrm xmlns:a="http://schemas.openxmlformats.org/drawingml/2006/main">
            <a:off x="1752600" y="1028700"/>
            <a:ext cx="904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000" b="1">
                <a:solidFill>
                  <a:srgbClr val="147A45"/>
                </a:solidFill>
              </a:defRPr>
            </a:pPr>
            <a:r>
              <a:rPr sz="3000" b="1">
                <a:solidFill>
                  <a:srgbClr val="147A45"/>
                </a:solidFill>
              </a:rPr>
              <a:t>URGENCY</a:t>
            </a:r>
          </a:p>
        </p:txBody>
      </p:sp>
      <p:sp>
        <p:nvSpPr>
          <p:cNvPr id="6" name="">
            <a:extLst xmlns:a="http://schemas.openxmlformats.org/drawingml/2006/main">
              <a:ext uri="{FF2B5EF4-FFF2-40B4-BE49-F238E27FC236}">
                <a16:creationId xmlns:a16="http://schemas.microsoft.com/office/drawing/2014/main" id="{0646B2BC-A535-4017-870E-E65AB65D626E}"/>
              </a:ext>
            </a:extLst>
          </p:cNvPr>
          <p:cNvSpPr>
            <a:spLocks xmlns:a="http://schemas.openxmlformats.org/drawingml/2006/main" noGrp="1"/>
          </p:cNvSpPr>
          <p:nvPr/>
        </p:nvSpPr>
        <p:spPr>
          <a:xfrm xmlns:a="http://schemas.openxmlformats.org/drawingml/2006/main">
            <a:off x="685800" y="188595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700" b="1">
                <a:solidFill>
                  <a:srgbClr val="202B26"/>
                </a:solidFill>
              </a:defRPr>
            </a:pPr>
            <a:r>
              <a:rPr sz="2700" b="1">
                <a:solidFill>
                  <a:srgbClr val="202B26"/>
                </a:solidFill>
              </a:rPr>
              <a:t>Urgency reveals the cost of inaction</a:t>
            </a:r>
          </a:p>
        </p:txBody>
      </p:sp>
      <p:sp>
        <p:nvSpPr>
          <p:cNvPr id="7" name="">
            <a:extLst xmlns:a="http://schemas.openxmlformats.org/drawingml/2006/main">
              <a:ext uri="{FF2B5EF4-FFF2-40B4-BE49-F238E27FC236}">
                <a16:creationId xmlns:a16="http://schemas.microsoft.com/office/drawing/2014/main" id="{06E4F776-8DE8-4AD7-8190-D006A2C2D589}"/>
              </a:ext>
            </a:extLst>
          </p:cNvPr>
          <p:cNvSpPr>
            <a:spLocks xmlns:a="http://schemas.openxmlformats.org/drawingml/2006/main" noGrp="1"/>
          </p:cNvSpPr>
          <p:nvPr/>
        </p:nvSpPr>
        <p:spPr>
          <a:xfrm xmlns:a="http://schemas.openxmlformats.org/drawingml/2006/main">
            <a:off x="685800" y="2647950"/>
            <a:ext cx="10820400" cy="876300"/>
          </a:xfrm>
          <a:prstGeom xmlns:a="http://schemas.openxmlformats.org/drawingml/2006/main" prst="roundRect">
            <a:avLst>
              <a:gd name="adj" fmla="val 8696"/>
            </a:avLst>
          </a:prstGeom>
          <a:solidFill xmlns:a="http://schemas.openxmlformats.org/drawingml/2006/main">
            <a:srgbClr val="EAF3EE"/>
          </a:solidFill>
          <a:ln xmlns:a="http://schemas.openxmlformats.org/drawingml/2006/main" w="9525">
            <a:solidFill>
              <a:srgbClr val="C9D8D0"/>
            </a:solidFill>
            <a:prstDash val="solid"/>
          </a:ln>
        </p:spPr>
      </p:sp>
      <p:sp>
        <p:nvSpPr>
          <p:cNvPr id="8" name="">
            <a:extLst xmlns:a="http://schemas.openxmlformats.org/drawingml/2006/main">
              <a:ext uri="{FF2B5EF4-FFF2-40B4-BE49-F238E27FC236}">
                <a16:creationId xmlns:a16="http://schemas.microsoft.com/office/drawing/2014/main" id="{BBACF6EB-A555-4B15-97C0-D97859D9B310}"/>
              </a:ext>
            </a:extLst>
          </p:cNvPr>
          <p:cNvSpPr>
            <a:spLocks xmlns:a="http://schemas.openxmlformats.org/drawingml/2006/main" noGrp="1"/>
          </p:cNvSpPr>
          <p:nvPr/>
        </p:nvSpPr>
        <p:spPr>
          <a:xfrm xmlns:a="http://schemas.openxmlformats.org/drawingml/2006/main">
            <a:off x="990600" y="2914650"/>
            <a:ext cx="102108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0D3B2A"/>
                </a:solidFill>
              </a:defRPr>
            </a:pPr>
            <a:r>
              <a:rPr sz="1725" b="1">
                <a:solidFill>
                  <a:srgbClr val="0D3B2A"/>
                </a:solidFill>
              </a:rPr>
              <a:t>“I do not see why I should act now.”</a:t>
            </a:r>
          </a:p>
        </p:txBody>
      </p:sp>
      <p:sp>
        <p:nvSpPr>
          <p:cNvPr id="9" name="">
            <a:extLst xmlns:a="http://schemas.openxmlformats.org/drawingml/2006/main">
              <a:ext uri="{FF2B5EF4-FFF2-40B4-BE49-F238E27FC236}">
                <a16:creationId xmlns:a16="http://schemas.microsoft.com/office/drawing/2014/main" id="{6807C02F-7D44-4FC0-B49A-884750DF5063}"/>
              </a:ext>
            </a:extLst>
          </p:cNvPr>
          <p:cNvSpPr>
            <a:spLocks xmlns:a="http://schemas.openxmlformats.org/drawingml/2006/main" noGrp="1"/>
          </p:cNvSpPr>
          <p:nvPr/>
        </p:nvSpPr>
        <p:spPr>
          <a:xfrm xmlns:a="http://schemas.openxmlformats.org/drawingml/2006/main">
            <a:off x="685800" y="3924300"/>
            <a:ext cx="67246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725" b="0">
                <a:solidFill>
                  <a:srgbClr val="202B26"/>
                </a:solidFill>
              </a:defRPr>
            </a:pPr>
            <a:r>
              <a:rPr sz="1725" b="0">
                <a:solidFill>
                  <a:srgbClr val="202B26"/>
                </a:solidFill>
              </a:rPr>
              <a:t>Compare two futures honestly: the likely result of responsible action and the likely result of doing nothing. Quantify consequences when possible.</a:t>
            </a:r>
          </a:p>
        </p:txBody>
      </p:sp>
      <p:sp>
        <p:nvSpPr>
          <p:cNvPr id="10" name="">
            <a:extLst xmlns:a="http://schemas.openxmlformats.org/drawingml/2006/main">
              <a:ext uri="{FF2B5EF4-FFF2-40B4-BE49-F238E27FC236}">
                <a16:creationId xmlns:a16="http://schemas.microsoft.com/office/drawing/2014/main" id="{722AE701-D98E-494C-9612-A287744F2926}"/>
              </a:ext>
            </a:extLst>
          </p:cNvPr>
          <p:cNvSpPr>
            <a:spLocks xmlns:a="http://schemas.openxmlformats.org/drawingml/2006/main" noGrp="1"/>
          </p:cNvSpPr>
          <p:nvPr/>
        </p:nvSpPr>
        <p:spPr>
          <a:xfrm xmlns:a="http://schemas.openxmlformats.org/drawingml/2006/main">
            <a:off x="7829550" y="3886200"/>
            <a:ext cx="3676650" cy="1200150"/>
          </a:xfrm>
          <a:prstGeom xmlns:a="http://schemas.openxmlformats.org/drawingml/2006/main" prst="roundRect">
            <a:avLst>
              <a:gd name="adj" fmla="val 6349"/>
            </a:avLst>
          </a:prstGeom>
          <a:solidFill xmlns:a="http://schemas.openxmlformats.org/drawingml/2006/main">
            <a:srgbClr val="0D3B2A"/>
          </a:solidFill>
          <a:ln xmlns:a="http://schemas.openxmlformats.org/drawingml/2006/main" w="9525">
            <a:solidFill>
              <a:srgbClr val="0D3B2A"/>
            </a:solidFill>
            <a:prstDash val="solid"/>
          </a:ln>
        </p:spPr>
      </p:sp>
      <p:sp>
        <p:nvSpPr>
          <p:cNvPr id="11" name="">
            <a:extLst xmlns:a="http://schemas.openxmlformats.org/drawingml/2006/main">
              <a:ext uri="{FF2B5EF4-FFF2-40B4-BE49-F238E27FC236}">
                <a16:creationId xmlns:a16="http://schemas.microsoft.com/office/drawing/2014/main" id="{0E53AC62-FAA9-4C25-A348-E0D3F01D202B}"/>
              </a:ext>
            </a:extLst>
          </p:cNvPr>
          <p:cNvSpPr>
            <a:spLocks xmlns:a="http://schemas.openxmlformats.org/drawingml/2006/main" noGrp="1"/>
          </p:cNvSpPr>
          <p:nvPr/>
        </p:nvSpPr>
        <p:spPr>
          <a:xfrm xmlns:a="http://schemas.openxmlformats.org/drawingml/2006/main">
            <a:off x="8096250" y="4133850"/>
            <a:ext cx="3143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75" b="1">
                <a:solidFill>
                  <a:srgbClr val="FFFFFF"/>
                </a:solidFill>
              </a:defRPr>
            </a:pPr>
            <a:r>
              <a:rPr sz="1575" b="1">
                <a:solidFill>
                  <a:srgbClr val="FFFFFF"/>
                </a:solidFill>
              </a:rPr>
              <a:t>Pressure serves the seller. Legitimate urgency serves the buyer.</a:t>
            </a:r>
          </a:p>
        </p:txBody>
      </p:sp>
    </p:spTree>
    <p:extLst>
      <p:ext uri="{BB962C8B-B14F-4D97-AF65-F5344CB8AC3E}">
        <p14:creationId xmlns:p14="http://schemas.microsoft.com/office/powerpoint/2010/main" val="122376847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brand">
            <a:extLst xmlns:a="http://schemas.openxmlformats.org/drawingml/2006/main">
              <a:ext uri="{FF2B5EF4-FFF2-40B4-BE49-F238E27FC236}">
                <a16:creationId xmlns:a16="http://schemas.microsoft.com/office/drawing/2014/main" id="{EDB831B9-0BF3-475E-A715-467075893B03}"/>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147A45"/>
                </a:solidFill>
              </a:defRPr>
            </a:pPr>
            <a:r>
              <a:rPr sz="975" b="1">
                <a:solidFill>
                  <a:srgbClr val="147A45"/>
                </a:solidFill>
              </a:rPr>
              <a:t>CATALYST 4 GROWTH</a:t>
            </a:r>
          </a:p>
        </p:txBody>
      </p:sp>
      <p:sp>
        <p:nvSpPr>
          <p:cNvPr id="2" name="">
            <a:extLst xmlns:a="http://schemas.openxmlformats.org/drawingml/2006/main">
              <a:ext uri="{FF2B5EF4-FFF2-40B4-BE49-F238E27FC236}">
                <a16:creationId xmlns:a16="http://schemas.microsoft.com/office/drawing/2014/main" id="{F7CD5B21-46F5-4BA5-AB93-14A4F6584C50}"/>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601F2392-3460-416D-8572-215C3083FB44}"/>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66726C"/>
                </a:solidFill>
              </a:defRPr>
            </a:pPr>
            <a:r>
              <a:rPr sz="900" b="1">
                <a:solidFill>
                  <a:srgbClr val="66726C"/>
                </a:solidFill>
              </a:rPr>
              <a:t>07</a:t>
            </a:r>
          </a:p>
        </p:txBody>
      </p:sp>
      <p:sp>
        <p:nvSpPr>
          <p:cNvPr id="4" name="">
            <a:extLst xmlns:a="http://schemas.openxmlformats.org/drawingml/2006/main">
              <a:ext uri="{FF2B5EF4-FFF2-40B4-BE49-F238E27FC236}">
                <a16:creationId xmlns:a16="http://schemas.microsoft.com/office/drawing/2014/main" id="{06B14C13-0348-43BF-B5EB-6897D0A622AE}"/>
              </a:ext>
            </a:extLst>
          </p:cNvPr>
          <p:cNvSpPr>
            <a:spLocks xmlns:a="http://schemas.openxmlformats.org/drawingml/2006/main" noGrp="1"/>
          </p:cNvSpPr>
          <p:nvPr/>
        </p:nvSpPr>
        <p:spPr>
          <a:xfrm xmlns:a="http://schemas.openxmlformats.org/drawingml/2006/main">
            <a:off x="685800" y="914400"/>
            <a:ext cx="1219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4950" b="1">
                <a:solidFill>
                  <a:srgbClr val="EAF3EE"/>
                </a:solidFill>
              </a:defRPr>
            </a:pPr>
            <a:r>
              <a:rPr sz="4950" b="1">
                <a:solidFill>
                  <a:srgbClr val="EAF3EE"/>
                </a:solidFill>
              </a:rPr>
              <a:t>04</a:t>
            </a:r>
          </a:p>
        </p:txBody>
      </p:sp>
      <p:sp>
        <p:nvSpPr>
          <p:cNvPr id="5" name="">
            <a:extLst xmlns:a="http://schemas.openxmlformats.org/drawingml/2006/main">
              <a:ext uri="{FF2B5EF4-FFF2-40B4-BE49-F238E27FC236}">
                <a16:creationId xmlns:a16="http://schemas.microsoft.com/office/drawing/2014/main" id="{0FE68E3E-E93F-49C6-BBEC-0A6EF40D05E5}"/>
              </a:ext>
            </a:extLst>
          </p:cNvPr>
          <p:cNvSpPr>
            <a:spLocks xmlns:a="http://schemas.openxmlformats.org/drawingml/2006/main" noGrp="1"/>
          </p:cNvSpPr>
          <p:nvPr/>
        </p:nvSpPr>
        <p:spPr>
          <a:xfrm xmlns:a="http://schemas.openxmlformats.org/drawingml/2006/main">
            <a:off x="1752600" y="1028700"/>
            <a:ext cx="904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000" b="1">
                <a:solidFill>
                  <a:srgbClr val="147A45"/>
                </a:solidFill>
              </a:defRPr>
            </a:pPr>
            <a:r>
              <a:rPr sz="3000" b="1">
                <a:solidFill>
                  <a:srgbClr val="147A45"/>
                </a:solidFill>
              </a:rPr>
              <a:t>PROOF</a:t>
            </a:r>
          </a:p>
        </p:txBody>
      </p:sp>
      <p:sp>
        <p:nvSpPr>
          <p:cNvPr id="6" name="">
            <a:extLst xmlns:a="http://schemas.openxmlformats.org/drawingml/2006/main">
              <a:ext uri="{FF2B5EF4-FFF2-40B4-BE49-F238E27FC236}">
                <a16:creationId xmlns:a16="http://schemas.microsoft.com/office/drawing/2014/main" id="{4618E0F8-6DF8-4C51-9D6F-CFCD38250444}"/>
              </a:ext>
            </a:extLst>
          </p:cNvPr>
          <p:cNvSpPr>
            <a:spLocks xmlns:a="http://schemas.openxmlformats.org/drawingml/2006/main" noGrp="1"/>
          </p:cNvSpPr>
          <p:nvPr/>
        </p:nvSpPr>
        <p:spPr>
          <a:xfrm xmlns:a="http://schemas.openxmlformats.org/drawingml/2006/main">
            <a:off x="685800" y="188595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700" b="1">
                <a:solidFill>
                  <a:srgbClr val="202B26"/>
                </a:solidFill>
              </a:defRPr>
            </a:pPr>
            <a:r>
              <a:rPr sz="2700" b="1">
                <a:solidFill>
                  <a:srgbClr val="202B26"/>
                </a:solidFill>
              </a:rPr>
              <a:t>Proof gives buyers permission to believe</a:t>
            </a:r>
          </a:p>
        </p:txBody>
      </p:sp>
      <p:sp>
        <p:nvSpPr>
          <p:cNvPr id="7" name="">
            <a:extLst xmlns:a="http://schemas.openxmlformats.org/drawingml/2006/main">
              <a:ext uri="{FF2B5EF4-FFF2-40B4-BE49-F238E27FC236}">
                <a16:creationId xmlns:a16="http://schemas.microsoft.com/office/drawing/2014/main" id="{40D41D62-C615-4FFC-AAE3-D132D8D41E2C}"/>
              </a:ext>
            </a:extLst>
          </p:cNvPr>
          <p:cNvSpPr>
            <a:spLocks xmlns:a="http://schemas.openxmlformats.org/drawingml/2006/main" noGrp="1"/>
          </p:cNvSpPr>
          <p:nvPr/>
        </p:nvSpPr>
        <p:spPr>
          <a:xfrm xmlns:a="http://schemas.openxmlformats.org/drawingml/2006/main">
            <a:off x="685800" y="2647950"/>
            <a:ext cx="10820400" cy="876300"/>
          </a:xfrm>
          <a:prstGeom xmlns:a="http://schemas.openxmlformats.org/drawingml/2006/main" prst="roundRect">
            <a:avLst>
              <a:gd name="adj" fmla="val 8696"/>
            </a:avLst>
          </a:prstGeom>
          <a:solidFill xmlns:a="http://schemas.openxmlformats.org/drawingml/2006/main">
            <a:srgbClr val="EAF3EE"/>
          </a:solidFill>
          <a:ln xmlns:a="http://schemas.openxmlformats.org/drawingml/2006/main" w="9525">
            <a:solidFill>
              <a:srgbClr val="C9D8D0"/>
            </a:solidFill>
            <a:prstDash val="solid"/>
          </a:ln>
        </p:spPr>
      </p:sp>
      <p:sp>
        <p:nvSpPr>
          <p:cNvPr id="8" name="">
            <a:extLst xmlns:a="http://schemas.openxmlformats.org/drawingml/2006/main">
              <a:ext uri="{FF2B5EF4-FFF2-40B4-BE49-F238E27FC236}">
                <a16:creationId xmlns:a16="http://schemas.microsoft.com/office/drawing/2014/main" id="{7B4622C3-74BC-4BF2-85D0-5B5B3631F21A}"/>
              </a:ext>
            </a:extLst>
          </p:cNvPr>
          <p:cNvSpPr>
            <a:spLocks xmlns:a="http://schemas.openxmlformats.org/drawingml/2006/main" noGrp="1"/>
          </p:cNvSpPr>
          <p:nvPr/>
        </p:nvSpPr>
        <p:spPr>
          <a:xfrm xmlns:a="http://schemas.openxmlformats.org/drawingml/2006/main">
            <a:off x="990600" y="2914650"/>
            <a:ext cx="102108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0D3B2A"/>
                </a:solidFill>
              </a:defRPr>
            </a:pPr>
            <a:r>
              <a:rPr sz="1725" b="1">
                <a:solidFill>
                  <a:srgbClr val="0D3B2A"/>
                </a:solidFill>
              </a:rPr>
              <a:t>“I need credible evidence that this can work for someone like me.”</a:t>
            </a:r>
          </a:p>
        </p:txBody>
      </p:sp>
      <p:sp>
        <p:nvSpPr>
          <p:cNvPr id="9" name="">
            <a:extLst xmlns:a="http://schemas.openxmlformats.org/drawingml/2006/main">
              <a:ext uri="{FF2B5EF4-FFF2-40B4-BE49-F238E27FC236}">
                <a16:creationId xmlns:a16="http://schemas.microsoft.com/office/drawing/2014/main" id="{EF7D55AF-2FB9-49A2-9BAF-9F526131B50A}"/>
              </a:ext>
            </a:extLst>
          </p:cNvPr>
          <p:cNvSpPr>
            <a:spLocks xmlns:a="http://schemas.openxmlformats.org/drawingml/2006/main" noGrp="1"/>
          </p:cNvSpPr>
          <p:nvPr/>
        </p:nvSpPr>
        <p:spPr>
          <a:xfrm xmlns:a="http://schemas.openxmlformats.org/drawingml/2006/main">
            <a:off x="685800" y="3924300"/>
            <a:ext cx="67246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725" b="0">
                <a:solidFill>
                  <a:srgbClr val="202B26"/>
                </a:solidFill>
              </a:defRPr>
            </a:pPr>
            <a:r>
              <a:rPr sz="1725" b="0">
                <a:solidFill>
                  <a:srgbClr val="202B26"/>
                </a:solidFill>
              </a:rPr>
              <a:t>Use transparent analysis, third-party research, compliant case studies, credentials, process, and clearly defined measures of progress.</a:t>
            </a:r>
          </a:p>
        </p:txBody>
      </p:sp>
      <p:sp>
        <p:nvSpPr>
          <p:cNvPr id="10" name="">
            <a:extLst xmlns:a="http://schemas.openxmlformats.org/drawingml/2006/main">
              <a:ext uri="{FF2B5EF4-FFF2-40B4-BE49-F238E27FC236}">
                <a16:creationId xmlns:a16="http://schemas.microsoft.com/office/drawing/2014/main" id="{261E735D-48BB-407A-8C60-E6C1A7D5E290}"/>
              </a:ext>
            </a:extLst>
          </p:cNvPr>
          <p:cNvSpPr>
            <a:spLocks xmlns:a="http://schemas.openxmlformats.org/drawingml/2006/main" noGrp="1"/>
          </p:cNvSpPr>
          <p:nvPr/>
        </p:nvSpPr>
        <p:spPr>
          <a:xfrm xmlns:a="http://schemas.openxmlformats.org/drawingml/2006/main">
            <a:off x="7829550" y="3886200"/>
            <a:ext cx="3676650" cy="1200150"/>
          </a:xfrm>
          <a:prstGeom xmlns:a="http://schemas.openxmlformats.org/drawingml/2006/main" prst="roundRect">
            <a:avLst>
              <a:gd name="adj" fmla="val 6349"/>
            </a:avLst>
          </a:prstGeom>
          <a:solidFill xmlns:a="http://schemas.openxmlformats.org/drawingml/2006/main">
            <a:srgbClr val="0D3B2A"/>
          </a:solidFill>
          <a:ln xmlns:a="http://schemas.openxmlformats.org/drawingml/2006/main" w="9525">
            <a:solidFill>
              <a:srgbClr val="0D3B2A"/>
            </a:solidFill>
            <a:prstDash val="solid"/>
          </a:ln>
        </p:spPr>
      </p:sp>
      <p:sp>
        <p:nvSpPr>
          <p:cNvPr id="11" name="">
            <a:extLst xmlns:a="http://schemas.openxmlformats.org/drawingml/2006/main">
              <a:ext uri="{FF2B5EF4-FFF2-40B4-BE49-F238E27FC236}">
                <a16:creationId xmlns:a16="http://schemas.microsoft.com/office/drawing/2014/main" id="{B030E152-98FD-4E3E-AE5C-134C41A4A96F}"/>
              </a:ext>
            </a:extLst>
          </p:cNvPr>
          <p:cNvSpPr>
            <a:spLocks xmlns:a="http://schemas.openxmlformats.org/drawingml/2006/main" noGrp="1"/>
          </p:cNvSpPr>
          <p:nvPr/>
        </p:nvSpPr>
        <p:spPr>
          <a:xfrm xmlns:a="http://schemas.openxmlformats.org/drawingml/2006/main">
            <a:off x="8096250" y="4133850"/>
            <a:ext cx="3143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75" b="1">
                <a:solidFill>
                  <a:srgbClr val="FFFFFF"/>
                </a:solidFill>
              </a:defRPr>
            </a:pPr>
            <a:r>
              <a:rPr sz="1575" b="1">
                <a:solidFill>
                  <a:srgbClr val="FFFFFF"/>
                </a:solidFill>
              </a:rPr>
              <a:t>A claim is what we say. Proof reduces the perceived risk of believing it.</a:t>
            </a:r>
          </a:p>
        </p:txBody>
      </p:sp>
    </p:spTree>
    <p:extLst>
      <p:ext uri="{BB962C8B-B14F-4D97-AF65-F5344CB8AC3E}">
        <p14:creationId xmlns:p14="http://schemas.microsoft.com/office/powerpoint/2010/main" val="63268762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brand">
            <a:extLst xmlns:a="http://schemas.openxmlformats.org/drawingml/2006/main">
              <a:ext uri="{FF2B5EF4-FFF2-40B4-BE49-F238E27FC236}">
                <a16:creationId xmlns:a16="http://schemas.microsoft.com/office/drawing/2014/main" id="{5BC4ACD5-BC32-4EA2-B167-109CFB43A167}"/>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147A45"/>
                </a:solidFill>
              </a:defRPr>
            </a:pPr>
            <a:r>
              <a:rPr sz="975" b="1">
                <a:solidFill>
                  <a:srgbClr val="147A45"/>
                </a:solidFill>
              </a:rPr>
              <a:t>CATALYST 4 GROWTH</a:t>
            </a:r>
          </a:p>
        </p:txBody>
      </p:sp>
      <p:sp>
        <p:nvSpPr>
          <p:cNvPr id="2" name="">
            <a:extLst xmlns:a="http://schemas.openxmlformats.org/drawingml/2006/main">
              <a:ext uri="{FF2B5EF4-FFF2-40B4-BE49-F238E27FC236}">
                <a16:creationId xmlns:a16="http://schemas.microsoft.com/office/drawing/2014/main" id="{A7DAF4D3-18D0-4A65-B912-F9EE92AA5624}"/>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19C0CC55-7DBC-4B66-BBD4-5289ED5C20F4}"/>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66726C"/>
                </a:solidFill>
              </a:defRPr>
            </a:pPr>
            <a:r>
              <a:rPr sz="900" b="1">
                <a:solidFill>
                  <a:srgbClr val="66726C"/>
                </a:solidFill>
              </a:rPr>
              <a:t>08</a:t>
            </a:r>
          </a:p>
        </p:txBody>
      </p:sp>
      <p:sp>
        <p:nvSpPr>
          <p:cNvPr id="4" name="">
            <a:extLst xmlns:a="http://schemas.openxmlformats.org/drawingml/2006/main">
              <a:ext uri="{FF2B5EF4-FFF2-40B4-BE49-F238E27FC236}">
                <a16:creationId xmlns:a16="http://schemas.microsoft.com/office/drawing/2014/main" id="{683A59EA-9C13-454B-9ABC-7DF573854D2E}"/>
              </a:ext>
            </a:extLst>
          </p:cNvPr>
          <p:cNvSpPr>
            <a:spLocks xmlns:a="http://schemas.openxmlformats.org/drawingml/2006/main" noGrp="1"/>
          </p:cNvSpPr>
          <p:nvPr/>
        </p:nvSpPr>
        <p:spPr>
          <a:xfrm xmlns:a="http://schemas.openxmlformats.org/drawingml/2006/main">
            <a:off x="685800" y="914400"/>
            <a:ext cx="12192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4950" b="1">
                <a:solidFill>
                  <a:srgbClr val="EAF3EE"/>
                </a:solidFill>
              </a:defRPr>
            </a:pPr>
            <a:r>
              <a:rPr sz="4950" b="1">
                <a:solidFill>
                  <a:srgbClr val="EAF3EE"/>
                </a:solidFill>
              </a:rPr>
              <a:t>05</a:t>
            </a:r>
          </a:p>
        </p:txBody>
      </p:sp>
      <p:sp>
        <p:nvSpPr>
          <p:cNvPr id="5" name="">
            <a:extLst xmlns:a="http://schemas.openxmlformats.org/drawingml/2006/main">
              <a:ext uri="{FF2B5EF4-FFF2-40B4-BE49-F238E27FC236}">
                <a16:creationId xmlns:a16="http://schemas.microsoft.com/office/drawing/2014/main" id="{D53306E4-B808-42DD-A450-0AF7354462FB}"/>
              </a:ext>
            </a:extLst>
          </p:cNvPr>
          <p:cNvSpPr>
            <a:spLocks xmlns:a="http://schemas.openxmlformats.org/drawingml/2006/main" noGrp="1"/>
          </p:cNvSpPr>
          <p:nvPr/>
        </p:nvSpPr>
        <p:spPr>
          <a:xfrm xmlns:a="http://schemas.openxmlformats.org/drawingml/2006/main">
            <a:off x="1752600" y="1028700"/>
            <a:ext cx="9048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3000" b="1">
                <a:solidFill>
                  <a:srgbClr val="147A45"/>
                </a:solidFill>
              </a:defRPr>
            </a:pPr>
            <a:r>
              <a:rPr sz="3000" b="1">
                <a:solidFill>
                  <a:srgbClr val="147A45"/>
                </a:solidFill>
              </a:rPr>
              <a:t>NEXT STEP</a:t>
            </a:r>
          </a:p>
        </p:txBody>
      </p:sp>
      <p:sp>
        <p:nvSpPr>
          <p:cNvPr id="6" name="">
            <a:extLst xmlns:a="http://schemas.openxmlformats.org/drawingml/2006/main">
              <a:ext uri="{FF2B5EF4-FFF2-40B4-BE49-F238E27FC236}">
                <a16:creationId xmlns:a16="http://schemas.microsoft.com/office/drawing/2014/main" id="{1F2D44C1-ED17-4E9C-86AE-3A2A4261828C}"/>
              </a:ext>
            </a:extLst>
          </p:cNvPr>
          <p:cNvSpPr>
            <a:spLocks xmlns:a="http://schemas.openxmlformats.org/drawingml/2006/main" noGrp="1"/>
          </p:cNvSpPr>
          <p:nvPr/>
        </p:nvSpPr>
        <p:spPr>
          <a:xfrm xmlns:a="http://schemas.openxmlformats.org/drawingml/2006/main">
            <a:off x="685800" y="188595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700" b="1">
                <a:solidFill>
                  <a:srgbClr val="202B26"/>
                </a:solidFill>
              </a:defRPr>
            </a:pPr>
            <a:r>
              <a:rPr sz="2700" b="1">
                <a:solidFill>
                  <a:srgbClr val="202B26"/>
                </a:solidFill>
              </a:rPr>
              <a:t>A clear next step converts interest into action</a:t>
            </a:r>
          </a:p>
        </p:txBody>
      </p:sp>
      <p:sp>
        <p:nvSpPr>
          <p:cNvPr id="7" name="">
            <a:extLst xmlns:a="http://schemas.openxmlformats.org/drawingml/2006/main">
              <a:ext uri="{FF2B5EF4-FFF2-40B4-BE49-F238E27FC236}">
                <a16:creationId xmlns:a16="http://schemas.microsoft.com/office/drawing/2014/main" id="{037DA838-C0DA-4F18-A77B-8DDA87378BC5}"/>
              </a:ext>
            </a:extLst>
          </p:cNvPr>
          <p:cNvSpPr>
            <a:spLocks xmlns:a="http://schemas.openxmlformats.org/drawingml/2006/main" noGrp="1"/>
          </p:cNvSpPr>
          <p:nvPr/>
        </p:nvSpPr>
        <p:spPr>
          <a:xfrm xmlns:a="http://schemas.openxmlformats.org/drawingml/2006/main">
            <a:off x="685800" y="2647950"/>
            <a:ext cx="10820400" cy="876300"/>
          </a:xfrm>
          <a:prstGeom xmlns:a="http://schemas.openxmlformats.org/drawingml/2006/main" prst="roundRect">
            <a:avLst>
              <a:gd name="adj" fmla="val 8696"/>
            </a:avLst>
          </a:prstGeom>
          <a:solidFill xmlns:a="http://schemas.openxmlformats.org/drawingml/2006/main">
            <a:srgbClr val="EAF3EE"/>
          </a:solidFill>
          <a:ln xmlns:a="http://schemas.openxmlformats.org/drawingml/2006/main" w="9525">
            <a:solidFill>
              <a:srgbClr val="C9D8D0"/>
            </a:solidFill>
            <a:prstDash val="solid"/>
          </a:ln>
        </p:spPr>
      </p:sp>
      <p:sp>
        <p:nvSpPr>
          <p:cNvPr id="8" name="">
            <a:extLst xmlns:a="http://schemas.openxmlformats.org/drawingml/2006/main">
              <a:ext uri="{FF2B5EF4-FFF2-40B4-BE49-F238E27FC236}">
                <a16:creationId xmlns:a16="http://schemas.microsoft.com/office/drawing/2014/main" id="{2A68BDAC-C9DC-4DD6-AAD6-123DEE91264A}"/>
              </a:ext>
            </a:extLst>
          </p:cNvPr>
          <p:cNvSpPr>
            <a:spLocks xmlns:a="http://schemas.openxmlformats.org/drawingml/2006/main" noGrp="1"/>
          </p:cNvSpPr>
          <p:nvPr/>
        </p:nvSpPr>
        <p:spPr>
          <a:xfrm xmlns:a="http://schemas.openxmlformats.org/drawingml/2006/main">
            <a:off x="990600" y="2914650"/>
            <a:ext cx="102108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0D3B2A"/>
                </a:solidFill>
              </a:defRPr>
            </a:pPr>
            <a:r>
              <a:rPr sz="1725" b="1">
                <a:solidFill>
                  <a:srgbClr val="0D3B2A"/>
                </a:solidFill>
              </a:rPr>
              <a:t>“I may be interested, but I do not know what happens from here.”</a:t>
            </a:r>
          </a:p>
        </p:txBody>
      </p:sp>
      <p:sp>
        <p:nvSpPr>
          <p:cNvPr id="9" name="">
            <a:extLst xmlns:a="http://schemas.openxmlformats.org/drawingml/2006/main">
              <a:ext uri="{FF2B5EF4-FFF2-40B4-BE49-F238E27FC236}">
                <a16:creationId xmlns:a16="http://schemas.microsoft.com/office/drawing/2014/main" id="{02465608-E4D4-40E3-8F78-4404E073CE5C}"/>
              </a:ext>
            </a:extLst>
          </p:cNvPr>
          <p:cNvSpPr>
            <a:spLocks xmlns:a="http://schemas.openxmlformats.org/drawingml/2006/main" noGrp="1"/>
          </p:cNvSpPr>
          <p:nvPr/>
        </p:nvSpPr>
        <p:spPr>
          <a:xfrm xmlns:a="http://schemas.openxmlformats.org/drawingml/2006/main">
            <a:off x="685800" y="3924300"/>
            <a:ext cx="67246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725" b="0">
                <a:solidFill>
                  <a:srgbClr val="202B26"/>
                </a:solidFill>
              </a:defRPr>
            </a:pPr>
            <a:r>
              <a:rPr sz="1725" b="0">
                <a:solidFill>
                  <a:srgbClr val="202B26"/>
                </a:solidFill>
              </a:rPr>
              <a:t>Define who does what, by when, what information is needed, what the next meeting will accomplish, and which decision is being made now.</a:t>
            </a:r>
          </a:p>
        </p:txBody>
      </p:sp>
      <p:sp>
        <p:nvSpPr>
          <p:cNvPr id="10" name="">
            <a:extLst xmlns:a="http://schemas.openxmlformats.org/drawingml/2006/main">
              <a:ext uri="{FF2B5EF4-FFF2-40B4-BE49-F238E27FC236}">
                <a16:creationId xmlns:a16="http://schemas.microsoft.com/office/drawing/2014/main" id="{709FDAAA-4191-4607-AE2B-B0A804D7CD63}"/>
              </a:ext>
            </a:extLst>
          </p:cNvPr>
          <p:cNvSpPr>
            <a:spLocks xmlns:a="http://schemas.openxmlformats.org/drawingml/2006/main" noGrp="1"/>
          </p:cNvSpPr>
          <p:nvPr/>
        </p:nvSpPr>
        <p:spPr>
          <a:xfrm xmlns:a="http://schemas.openxmlformats.org/drawingml/2006/main">
            <a:off x="7829550" y="3886200"/>
            <a:ext cx="3676650" cy="1200150"/>
          </a:xfrm>
          <a:prstGeom xmlns:a="http://schemas.openxmlformats.org/drawingml/2006/main" prst="roundRect">
            <a:avLst>
              <a:gd name="adj" fmla="val 6349"/>
            </a:avLst>
          </a:prstGeom>
          <a:solidFill xmlns:a="http://schemas.openxmlformats.org/drawingml/2006/main">
            <a:srgbClr val="0D3B2A"/>
          </a:solidFill>
          <a:ln xmlns:a="http://schemas.openxmlformats.org/drawingml/2006/main" w="9525">
            <a:solidFill>
              <a:srgbClr val="0D3B2A"/>
            </a:solidFill>
            <a:prstDash val="solid"/>
          </a:ln>
        </p:spPr>
      </p:sp>
      <p:sp>
        <p:nvSpPr>
          <p:cNvPr id="11" name="">
            <a:extLst xmlns:a="http://schemas.openxmlformats.org/drawingml/2006/main">
              <a:ext uri="{FF2B5EF4-FFF2-40B4-BE49-F238E27FC236}">
                <a16:creationId xmlns:a16="http://schemas.microsoft.com/office/drawing/2014/main" id="{C7115AC8-ED95-4EB1-B42D-E5B66F29352B}"/>
              </a:ext>
            </a:extLst>
          </p:cNvPr>
          <p:cNvSpPr>
            <a:spLocks xmlns:a="http://schemas.openxmlformats.org/drawingml/2006/main" noGrp="1"/>
          </p:cNvSpPr>
          <p:nvPr/>
        </p:nvSpPr>
        <p:spPr>
          <a:xfrm xmlns:a="http://schemas.openxmlformats.org/drawingml/2006/main">
            <a:off x="8096250" y="4133850"/>
            <a:ext cx="3143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75" b="1">
                <a:solidFill>
                  <a:srgbClr val="FFFFFF"/>
                </a:solidFill>
              </a:defRPr>
            </a:pPr>
            <a:r>
              <a:rPr sz="1575" b="1">
                <a:solidFill>
                  <a:srgbClr val="FFFFFF"/>
                </a:solidFill>
              </a:rPr>
              <a:t>Clarity lowers friction and creates mutual accountability.</a:t>
            </a:r>
          </a:p>
        </p:txBody>
      </p:sp>
    </p:spTree>
    <p:extLst>
      <p:ext uri="{BB962C8B-B14F-4D97-AF65-F5344CB8AC3E}">
        <p14:creationId xmlns:p14="http://schemas.microsoft.com/office/powerpoint/2010/main" val="181774694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brand">
            <a:extLst xmlns:a="http://schemas.openxmlformats.org/drawingml/2006/main">
              <a:ext uri="{FF2B5EF4-FFF2-40B4-BE49-F238E27FC236}">
                <a16:creationId xmlns:a16="http://schemas.microsoft.com/office/drawing/2014/main" id="{86C46D93-1489-4671-82BB-BFF551AE5AEB}"/>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147A45"/>
                </a:solidFill>
              </a:defRPr>
            </a:pPr>
            <a:r>
              <a:rPr sz="975" b="1">
                <a:solidFill>
                  <a:srgbClr val="147A45"/>
                </a:solidFill>
              </a:rPr>
              <a:t>CATALYST 4 GROWTH</a:t>
            </a:r>
          </a:p>
        </p:txBody>
      </p:sp>
      <p:sp>
        <p:nvSpPr>
          <p:cNvPr id="2" name="">
            <a:extLst xmlns:a="http://schemas.openxmlformats.org/drawingml/2006/main">
              <a:ext uri="{FF2B5EF4-FFF2-40B4-BE49-F238E27FC236}">
                <a16:creationId xmlns:a16="http://schemas.microsoft.com/office/drawing/2014/main" id="{AF50D849-96E9-45BF-B736-3F2CB1C69C25}"/>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41D72141-5673-42B9-9D88-AC08C18B5FA6}"/>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66726C"/>
                </a:solidFill>
              </a:defRPr>
            </a:pPr>
            <a:r>
              <a:rPr sz="900" b="1">
                <a:solidFill>
                  <a:srgbClr val="66726C"/>
                </a:solidFill>
              </a:rPr>
              <a:t>09</a:t>
            </a:r>
          </a:p>
        </p:txBody>
      </p:sp>
      <p:sp>
        <p:nvSpPr>
          <p:cNvPr id="4" name="slide-title">
            <a:extLst xmlns:a="http://schemas.openxmlformats.org/drawingml/2006/main">
              <a:ext uri="{FF2B5EF4-FFF2-40B4-BE49-F238E27FC236}">
                <a16:creationId xmlns:a16="http://schemas.microsoft.com/office/drawing/2014/main" id="{C8D462E6-8AB4-4D3F-836C-F63F0A1CC6D3}"/>
              </a:ext>
            </a:extLst>
          </p:cNvPr>
          <p:cNvSpPr>
            <a:spLocks xmlns:a="http://schemas.openxmlformats.org/drawingml/2006/main" noGrp="1"/>
          </p:cNvSpPr>
          <p:nvPr/>
        </p:nvSpPr>
        <p:spPr>
          <a:xfrm xmlns:a="http://schemas.openxmlformats.org/drawingml/2006/main">
            <a:off x="685800" y="800100"/>
            <a:ext cx="108204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202B26"/>
                </a:solidFill>
              </a:defRPr>
            </a:pPr>
            <a:r>
              <a:rPr sz="2850" b="1">
                <a:solidFill>
                  <a:srgbClr val="202B26"/>
                </a:solidFill>
              </a:rPr>
              <a:t>Diagnose the barrier before answering the objection</a:t>
            </a:r>
          </a:p>
        </p:txBody>
      </p:sp>
      <p:sp>
        <p:nvSpPr>
          <p:cNvPr id="5" name="">
            <a:extLst xmlns:a="http://schemas.openxmlformats.org/drawingml/2006/main">
              <a:ext uri="{FF2B5EF4-FFF2-40B4-BE49-F238E27FC236}">
                <a16:creationId xmlns:a16="http://schemas.microsoft.com/office/drawing/2014/main" id="{86AA708E-1E0B-4137-9D94-BF4D947D0789}"/>
              </a:ext>
            </a:extLst>
          </p:cNvPr>
          <p:cNvSpPr>
            <a:spLocks xmlns:a="http://schemas.openxmlformats.org/drawingml/2006/main" noGrp="1"/>
          </p:cNvSpPr>
          <p:nvPr/>
        </p:nvSpPr>
        <p:spPr>
          <a:xfrm xmlns:a="http://schemas.openxmlformats.org/drawingml/2006/main">
            <a:off x="685800" y="1657350"/>
            <a:ext cx="10820400" cy="723900"/>
          </a:xfrm>
          <a:prstGeom xmlns:a="http://schemas.openxmlformats.org/drawingml/2006/main" prst="rect">
            <a:avLst/>
          </a:prstGeom>
          <a:solidFill xmlns:a="http://schemas.openxmlformats.org/drawingml/2006/main">
            <a:srgbClr val="EAF3EE"/>
          </a:solidFill>
          <a:ln xmlns:a="http://schemas.openxmlformats.org/drawingml/2006/main" w="9525">
            <a:solidFill>
              <a:srgbClr val="C9D8D0"/>
            </a:solidFill>
            <a:prstDash val="solid"/>
          </a:ln>
        </p:spPr>
      </p:sp>
      <p:sp>
        <p:nvSpPr>
          <p:cNvPr id="6" name="">
            <a:extLst xmlns:a="http://schemas.openxmlformats.org/drawingml/2006/main">
              <a:ext uri="{FF2B5EF4-FFF2-40B4-BE49-F238E27FC236}">
                <a16:creationId xmlns:a16="http://schemas.microsoft.com/office/drawing/2014/main" id="{1F6E8878-301A-422F-ADA5-162B109FDC95}"/>
              </a:ext>
            </a:extLst>
          </p:cNvPr>
          <p:cNvSpPr>
            <a:spLocks xmlns:a="http://schemas.openxmlformats.org/drawingml/2006/main" noGrp="1"/>
          </p:cNvSpPr>
          <p:nvPr/>
        </p:nvSpPr>
        <p:spPr>
          <a:xfrm xmlns:a="http://schemas.openxmlformats.org/drawingml/2006/main">
            <a:off x="895350" y="1866900"/>
            <a:ext cx="1790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147A45"/>
                </a:solidFill>
              </a:defRPr>
            </a:pPr>
            <a:r>
              <a:rPr sz="1350" b="1">
                <a:solidFill>
                  <a:srgbClr val="147A45"/>
                </a:solidFill>
              </a:rPr>
              <a:t>TRUST</a:t>
            </a:r>
          </a:p>
        </p:txBody>
      </p:sp>
      <p:sp>
        <p:nvSpPr>
          <p:cNvPr id="7" name="">
            <a:extLst xmlns:a="http://schemas.openxmlformats.org/drawingml/2006/main">
              <a:ext uri="{FF2B5EF4-FFF2-40B4-BE49-F238E27FC236}">
                <a16:creationId xmlns:a16="http://schemas.microsoft.com/office/drawing/2014/main" id="{41C8284E-DAF6-4241-9D08-61ABE5955502}"/>
              </a:ext>
            </a:extLst>
          </p:cNvPr>
          <p:cNvSpPr>
            <a:spLocks xmlns:a="http://schemas.openxmlformats.org/drawingml/2006/main" noGrp="1"/>
          </p:cNvSpPr>
          <p:nvPr/>
        </p:nvSpPr>
        <p:spPr>
          <a:xfrm xmlns:a="http://schemas.openxmlformats.org/drawingml/2006/main">
            <a:off x="2724150" y="1828800"/>
            <a:ext cx="84963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202B26"/>
                </a:solidFill>
              </a:defRPr>
            </a:pPr>
            <a:r>
              <a:rPr sz="1575" b="0">
                <a:solidFill>
                  <a:srgbClr val="202B26"/>
                </a:solidFill>
              </a:rPr>
              <a:t>What would help you feel more confident in us or our process?</a:t>
            </a:r>
          </a:p>
        </p:txBody>
      </p:sp>
      <p:sp>
        <p:nvSpPr>
          <p:cNvPr id="8" name="">
            <a:extLst xmlns:a="http://schemas.openxmlformats.org/drawingml/2006/main">
              <a:ext uri="{FF2B5EF4-FFF2-40B4-BE49-F238E27FC236}">
                <a16:creationId xmlns:a16="http://schemas.microsoft.com/office/drawing/2014/main" id="{3555FCDF-59D0-40E0-9995-D793E3B0D943}"/>
              </a:ext>
            </a:extLst>
          </p:cNvPr>
          <p:cNvSpPr>
            <a:spLocks xmlns:a="http://schemas.openxmlformats.org/drawingml/2006/main" noGrp="1"/>
          </p:cNvSpPr>
          <p:nvPr/>
        </p:nvSpPr>
        <p:spPr>
          <a:xfrm xmlns:a="http://schemas.openxmlformats.org/drawingml/2006/main">
            <a:off x="685800" y="2438400"/>
            <a:ext cx="10820400" cy="723900"/>
          </a:xfrm>
          <a:prstGeom xmlns:a="http://schemas.openxmlformats.org/drawingml/2006/main" prst="rect">
            <a:avLst/>
          </a:prstGeom>
          <a:solidFill xmlns:a="http://schemas.openxmlformats.org/drawingml/2006/main">
            <a:srgbClr val="FFFFFF"/>
          </a:solidFill>
          <a:ln xmlns:a="http://schemas.openxmlformats.org/drawingml/2006/main" w="9525">
            <a:solidFill>
              <a:srgbClr val="C9D8D0"/>
            </a:solidFill>
            <a:prstDash val="solid"/>
          </a:ln>
        </p:spPr>
      </p:sp>
      <p:sp>
        <p:nvSpPr>
          <p:cNvPr id="9" name="">
            <a:extLst xmlns:a="http://schemas.openxmlformats.org/drawingml/2006/main">
              <a:ext uri="{FF2B5EF4-FFF2-40B4-BE49-F238E27FC236}">
                <a16:creationId xmlns:a16="http://schemas.microsoft.com/office/drawing/2014/main" id="{60649DC0-6A60-499B-973E-E2C0014CFD7A}"/>
              </a:ext>
            </a:extLst>
          </p:cNvPr>
          <p:cNvSpPr>
            <a:spLocks xmlns:a="http://schemas.openxmlformats.org/drawingml/2006/main" noGrp="1"/>
          </p:cNvSpPr>
          <p:nvPr/>
        </p:nvSpPr>
        <p:spPr>
          <a:xfrm xmlns:a="http://schemas.openxmlformats.org/drawingml/2006/main">
            <a:off x="895350" y="2647950"/>
            <a:ext cx="1790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147A45"/>
                </a:solidFill>
              </a:defRPr>
            </a:pPr>
            <a:r>
              <a:rPr sz="1350" b="1">
                <a:solidFill>
                  <a:srgbClr val="147A45"/>
                </a:solidFill>
              </a:rPr>
              <a:t>VALUE</a:t>
            </a:r>
          </a:p>
        </p:txBody>
      </p:sp>
      <p:sp>
        <p:nvSpPr>
          <p:cNvPr id="10" name="">
            <a:extLst xmlns:a="http://schemas.openxmlformats.org/drawingml/2006/main">
              <a:ext uri="{FF2B5EF4-FFF2-40B4-BE49-F238E27FC236}">
                <a16:creationId xmlns:a16="http://schemas.microsoft.com/office/drawing/2014/main" id="{F7CB28DC-A9B3-4649-9915-4998466B0E1C}"/>
              </a:ext>
            </a:extLst>
          </p:cNvPr>
          <p:cNvSpPr>
            <a:spLocks xmlns:a="http://schemas.openxmlformats.org/drawingml/2006/main" noGrp="1"/>
          </p:cNvSpPr>
          <p:nvPr/>
        </p:nvSpPr>
        <p:spPr>
          <a:xfrm xmlns:a="http://schemas.openxmlformats.org/drawingml/2006/main">
            <a:off x="2724150" y="2609850"/>
            <a:ext cx="84963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202B26"/>
                </a:solidFill>
              </a:defRPr>
            </a:pPr>
            <a:r>
              <a:rPr sz="1575" b="0">
                <a:solidFill>
                  <a:srgbClr val="202B26"/>
                </a:solidFill>
              </a:rPr>
              <a:t>Which outcome matters most, and where is the connection unclear?</a:t>
            </a:r>
          </a:p>
        </p:txBody>
      </p:sp>
      <p:sp>
        <p:nvSpPr>
          <p:cNvPr id="11" name="">
            <a:extLst xmlns:a="http://schemas.openxmlformats.org/drawingml/2006/main">
              <a:ext uri="{FF2B5EF4-FFF2-40B4-BE49-F238E27FC236}">
                <a16:creationId xmlns:a16="http://schemas.microsoft.com/office/drawing/2014/main" id="{F6A11457-DDA9-415D-847C-491A3C1B90EB}"/>
              </a:ext>
            </a:extLst>
          </p:cNvPr>
          <p:cNvSpPr>
            <a:spLocks xmlns:a="http://schemas.openxmlformats.org/drawingml/2006/main" noGrp="1"/>
          </p:cNvSpPr>
          <p:nvPr/>
        </p:nvSpPr>
        <p:spPr>
          <a:xfrm xmlns:a="http://schemas.openxmlformats.org/drawingml/2006/main">
            <a:off x="685800" y="3219450"/>
            <a:ext cx="10820400" cy="723900"/>
          </a:xfrm>
          <a:prstGeom xmlns:a="http://schemas.openxmlformats.org/drawingml/2006/main" prst="rect">
            <a:avLst/>
          </a:prstGeom>
          <a:solidFill xmlns:a="http://schemas.openxmlformats.org/drawingml/2006/main">
            <a:srgbClr val="EAF3EE"/>
          </a:solidFill>
          <a:ln xmlns:a="http://schemas.openxmlformats.org/drawingml/2006/main" w="9525">
            <a:solidFill>
              <a:srgbClr val="C9D8D0"/>
            </a:solidFill>
            <a:prstDash val="solid"/>
          </a:ln>
        </p:spPr>
      </p:sp>
      <p:sp>
        <p:nvSpPr>
          <p:cNvPr id="12" name="">
            <a:extLst xmlns:a="http://schemas.openxmlformats.org/drawingml/2006/main">
              <a:ext uri="{FF2B5EF4-FFF2-40B4-BE49-F238E27FC236}">
                <a16:creationId xmlns:a16="http://schemas.microsoft.com/office/drawing/2014/main" id="{5944161A-7DC5-4EA1-B149-5413C32E0E8A}"/>
              </a:ext>
            </a:extLst>
          </p:cNvPr>
          <p:cNvSpPr>
            <a:spLocks xmlns:a="http://schemas.openxmlformats.org/drawingml/2006/main" noGrp="1"/>
          </p:cNvSpPr>
          <p:nvPr/>
        </p:nvSpPr>
        <p:spPr>
          <a:xfrm xmlns:a="http://schemas.openxmlformats.org/drawingml/2006/main">
            <a:off x="895350" y="3429000"/>
            <a:ext cx="1790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147A45"/>
                </a:solidFill>
              </a:defRPr>
            </a:pPr>
            <a:r>
              <a:rPr sz="1350" b="1">
                <a:solidFill>
                  <a:srgbClr val="147A45"/>
                </a:solidFill>
              </a:rPr>
              <a:t>URGENCY</a:t>
            </a:r>
          </a:p>
        </p:txBody>
      </p:sp>
      <p:sp>
        <p:nvSpPr>
          <p:cNvPr id="13" name="">
            <a:extLst xmlns:a="http://schemas.openxmlformats.org/drawingml/2006/main">
              <a:ext uri="{FF2B5EF4-FFF2-40B4-BE49-F238E27FC236}">
                <a16:creationId xmlns:a16="http://schemas.microsoft.com/office/drawing/2014/main" id="{40240973-BEB3-4A2D-9A0D-A10CE3D65CAD}"/>
              </a:ext>
            </a:extLst>
          </p:cNvPr>
          <p:cNvSpPr>
            <a:spLocks xmlns:a="http://schemas.openxmlformats.org/drawingml/2006/main" noGrp="1"/>
          </p:cNvSpPr>
          <p:nvPr/>
        </p:nvSpPr>
        <p:spPr>
          <a:xfrm xmlns:a="http://schemas.openxmlformats.org/drawingml/2006/main">
            <a:off x="2724150" y="3390900"/>
            <a:ext cx="84963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202B26"/>
                </a:solidFill>
              </a:defRPr>
            </a:pPr>
            <a:r>
              <a:rPr sz="1575" b="0">
                <a:solidFill>
                  <a:srgbClr val="202B26"/>
                </a:solidFill>
              </a:rPr>
              <a:t>What do you believe happens if nothing changes this year?</a:t>
            </a:r>
          </a:p>
        </p:txBody>
      </p:sp>
      <p:sp>
        <p:nvSpPr>
          <p:cNvPr id="14" name="">
            <a:extLst xmlns:a="http://schemas.openxmlformats.org/drawingml/2006/main">
              <a:ext uri="{FF2B5EF4-FFF2-40B4-BE49-F238E27FC236}">
                <a16:creationId xmlns:a16="http://schemas.microsoft.com/office/drawing/2014/main" id="{6B6FCF8D-5A16-4898-9E04-72C68C884E79}"/>
              </a:ext>
            </a:extLst>
          </p:cNvPr>
          <p:cNvSpPr>
            <a:spLocks xmlns:a="http://schemas.openxmlformats.org/drawingml/2006/main" noGrp="1"/>
          </p:cNvSpPr>
          <p:nvPr/>
        </p:nvSpPr>
        <p:spPr>
          <a:xfrm xmlns:a="http://schemas.openxmlformats.org/drawingml/2006/main">
            <a:off x="685800" y="4000500"/>
            <a:ext cx="10820400" cy="723900"/>
          </a:xfrm>
          <a:prstGeom xmlns:a="http://schemas.openxmlformats.org/drawingml/2006/main" prst="rect">
            <a:avLst/>
          </a:prstGeom>
          <a:solidFill xmlns:a="http://schemas.openxmlformats.org/drawingml/2006/main">
            <a:srgbClr val="FFFFFF"/>
          </a:solidFill>
          <a:ln xmlns:a="http://schemas.openxmlformats.org/drawingml/2006/main" w="9525">
            <a:solidFill>
              <a:srgbClr val="C9D8D0"/>
            </a:solidFill>
            <a:prstDash val="solid"/>
          </a:ln>
        </p:spPr>
      </p:sp>
      <p:sp>
        <p:nvSpPr>
          <p:cNvPr id="15" name="">
            <a:extLst xmlns:a="http://schemas.openxmlformats.org/drawingml/2006/main">
              <a:ext uri="{FF2B5EF4-FFF2-40B4-BE49-F238E27FC236}">
                <a16:creationId xmlns:a16="http://schemas.microsoft.com/office/drawing/2014/main" id="{8619F030-7190-4ADF-9117-579858B303AB}"/>
              </a:ext>
            </a:extLst>
          </p:cNvPr>
          <p:cNvSpPr>
            <a:spLocks xmlns:a="http://schemas.openxmlformats.org/drawingml/2006/main" noGrp="1"/>
          </p:cNvSpPr>
          <p:nvPr/>
        </p:nvSpPr>
        <p:spPr>
          <a:xfrm xmlns:a="http://schemas.openxmlformats.org/drawingml/2006/main">
            <a:off x="895350" y="4210050"/>
            <a:ext cx="1790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147A45"/>
                </a:solidFill>
              </a:defRPr>
            </a:pPr>
            <a:r>
              <a:rPr sz="1350" b="1">
                <a:solidFill>
                  <a:srgbClr val="147A45"/>
                </a:solidFill>
              </a:rPr>
              <a:t>PROOF</a:t>
            </a:r>
          </a:p>
        </p:txBody>
      </p:sp>
      <p:sp>
        <p:nvSpPr>
          <p:cNvPr id="16" name="">
            <a:extLst xmlns:a="http://schemas.openxmlformats.org/drawingml/2006/main">
              <a:ext uri="{FF2B5EF4-FFF2-40B4-BE49-F238E27FC236}">
                <a16:creationId xmlns:a16="http://schemas.microsoft.com/office/drawing/2014/main" id="{4869733D-A0D0-4A1B-9E0F-3BB1A95C26AC}"/>
              </a:ext>
            </a:extLst>
          </p:cNvPr>
          <p:cNvSpPr>
            <a:spLocks xmlns:a="http://schemas.openxmlformats.org/drawingml/2006/main" noGrp="1"/>
          </p:cNvSpPr>
          <p:nvPr/>
        </p:nvSpPr>
        <p:spPr>
          <a:xfrm xmlns:a="http://schemas.openxmlformats.org/drawingml/2006/main">
            <a:off x="2724150" y="4171950"/>
            <a:ext cx="84963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202B26"/>
                </a:solidFill>
              </a:defRPr>
            </a:pPr>
            <a:r>
              <a:rPr sz="1575" b="0">
                <a:solidFill>
                  <a:srgbClr val="202B26"/>
                </a:solidFill>
              </a:rPr>
              <a:t>What evidence would help you evaluate this responsibly?</a:t>
            </a:r>
          </a:p>
        </p:txBody>
      </p:sp>
      <p:sp>
        <p:nvSpPr>
          <p:cNvPr id="17" name="">
            <a:extLst xmlns:a="http://schemas.openxmlformats.org/drawingml/2006/main">
              <a:ext uri="{FF2B5EF4-FFF2-40B4-BE49-F238E27FC236}">
                <a16:creationId xmlns:a16="http://schemas.microsoft.com/office/drawing/2014/main" id="{F36F91DF-50D4-466D-B853-08DD1840BE10}"/>
              </a:ext>
            </a:extLst>
          </p:cNvPr>
          <p:cNvSpPr>
            <a:spLocks xmlns:a="http://schemas.openxmlformats.org/drawingml/2006/main" noGrp="1"/>
          </p:cNvSpPr>
          <p:nvPr/>
        </p:nvSpPr>
        <p:spPr>
          <a:xfrm xmlns:a="http://schemas.openxmlformats.org/drawingml/2006/main">
            <a:off x="685800" y="4781550"/>
            <a:ext cx="10820400" cy="723900"/>
          </a:xfrm>
          <a:prstGeom xmlns:a="http://schemas.openxmlformats.org/drawingml/2006/main" prst="rect">
            <a:avLst/>
          </a:prstGeom>
          <a:solidFill xmlns:a="http://schemas.openxmlformats.org/drawingml/2006/main">
            <a:srgbClr val="EAF3EE"/>
          </a:solidFill>
          <a:ln xmlns:a="http://schemas.openxmlformats.org/drawingml/2006/main" w="9525">
            <a:solidFill>
              <a:srgbClr val="C9D8D0"/>
            </a:solidFill>
            <a:prstDash val="solid"/>
          </a:ln>
        </p:spPr>
      </p:sp>
      <p:sp>
        <p:nvSpPr>
          <p:cNvPr id="18" name="">
            <a:extLst xmlns:a="http://schemas.openxmlformats.org/drawingml/2006/main">
              <a:ext uri="{FF2B5EF4-FFF2-40B4-BE49-F238E27FC236}">
                <a16:creationId xmlns:a16="http://schemas.microsoft.com/office/drawing/2014/main" id="{692C508A-068A-4983-B5DF-83B1F0ACB937}"/>
              </a:ext>
            </a:extLst>
          </p:cNvPr>
          <p:cNvSpPr>
            <a:spLocks xmlns:a="http://schemas.openxmlformats.org/drawingml/2006/main" noGrp="1"/>
          </p:cNvSpPr>
          <p:nvPr/>
        </p:nvSpPr>
        <p:spPr>
          <a:xfrm xmlns:a="http://schemas.openxmlformats.org/drawingml/2006/main">
            <a:off x="895350" y="4991100"/>
            <a:ext cx="1790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350" b="1">
                <a:solidFill>
                  <a:srgbClr val="147A45"/>
                </a:solidFill>
              </a:defRPr>
            </a:pPr>
            <a:r>
              <a:rPr sz="1350" b="1">
                <a:solidFill>
                  <a:srgbClr val="147A45"/>
                </a:solidFill>
              </a:rPr>
              <a:t>NEXT STEP</a:t>
            </a:r>
          </a:p>
        </p:txBody>
      </p:sp>
      <p:sp>
        <p:nvSpPr>
          <p:cNvPr id="19" name="">
            <a:extLst xmlns:a="http://schemas.openxmlformats.org/drawingml/2006/main">
              <a:ext uri="{FF2B5EF4-FFF2-40B4-BE49-F238E27FC236}">
                <a16:creationId xmlns:a16="http://schemas.microsoft.com/office/drawing/2014/main" id="{0CDCD00F-0C35-45A8-9468-0D538461CB42}"/>
              </a:ext>
            </a:extLst>
          </p:cNvPr>
          <p:cNvSpPr>
            <a:spLocks xmlns:a="http://schemas.openxmlformats.org/drawingml/2006/main" noGrp="1"/>
          </p:cNvSpPr>
          <p:nvPr/>
        </p:nvSpPr>
        <p:spPr>
          <a:xfrm xmlns:a="http://schemas.openxmlformats.org/drawingml/2006/main">
            <a:off x="2724150" y="4953000"/>
            <a:ext cx="84963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1575" b="0">
                <a:solidFill>
                  <a:srgbClr val="202B26"/>
                </a:solidFill>
              </a:defRPr>
            </a:pPr>
            <a:r>
              <a:rPr sz="1575" b="0">
                <a:solidFill>
                  <a:srgbClr val="202B26"/>
                </a:solidFill>
              </a:rPr>
              <a:t>Would it help to map responsibilities and timing together?</a:t>
            </a:r>
          </a:p>
        </p:txBody>
      </p:sp>
      <p:sp>
        <p:nvSpPr>
          <p:cNvPr id="20" name="">
            <a:extLst xmlns:a="http://schemas.openxmlformats.org/drawingml/2006/main">
              <a:ext uri="{FF2B5EF4-FFF2-40B4-BE49-F238E27FC236}">
                <a16:creationId xmlns:a16="http://schemas.microsoft.com/office/drawing/2014/main" id="{7B37C2FF-7EEB-4875-8200-3F5B8B42C5DA}"/>
              </a:ext>
            </a:extLst>
          </p:cNvPr>
          <p:cNvSpPr>
            <a:spLocks xmlns:a="http://schemas.openxmlformats.org/drawingml/2006/main" noGrp="1"/>
          </p:cNvSpPr>
          <p:nvPr/>
        </p:nvSpPr>
        <p:spPr>
          <a:xfrm xmlns:a="http://schemas.openxmlformats.org/drawingml/2006/main">
            <a:off x="685800" y="5781675"/>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950" b="1">
                <a:solidFill>
                  <a:srgbClr val="0D3B2A"/>
                </a:solidFill>
              </a:defRPr>
            </a:pPr>
            <a:r>
              <a:rPr sz="1950" b="1">
                <a:solidFill>
                  <a:srgbClr val="0D3B2A"/>
                </a:solidFill>
              </a:rPr>
              <a:t>Slow down. Ask. Listen. Clarify. Then respond.</a:t>
            </a:r>
          </a:p>
        </p:txBody>
      </p:sp>
    </p:spTree>
    <p:extLst>
      <p:ext uri="{BB962C8B-B14F-4D97-AF65-F5344CB8AC3E}">
        <p14:creationId xmlns:p14="http://schemas.microsoft.com/office/powerpoint/2010/main" val="622612697"/>
      </p:ext>
    </p:extLst>
  </p:cSld>
</p:sld>
</file>

<file path=ppt/slides/slide10.xml><?xml version="1.0" encoding="utf-8"?>
<p:sld xmlns:p="http://schemas.openxmlformats.org/presentationml/2006/main">
  <p:cSld>
    <p:bg>
      <p:bgPr>
        <a:solidFill xmlns:a="http://schemas.openxmlformats.org/drawingml/2006/main">
          <a:srgbClr val="0D3B2A"/>
        </a:solidFill>
      </p:bgPr>
    </p:bg>
    <p:spTree>
      <p:nvGrpSpPr>
        <p:cNvPr id="1" name=""/>
        <p:cNvGrpSpPr/>
        <p:nvPr/>
      </p:nvGrpSpPr>
      <p:grpSpPr>
        <a:xfrm xmlns:a="http://schemas.openxmlformats.org/drawingml/2006/main"/>
      </p:grpSpPr>
      <p:sp>
        <p:nvSpPr>
          <p:cNvPr id="21" name="brand">
            <a:extLst xmlns:a="http://schemas.openxmlformats.org/drawingml/2006/main">
              <a:ext uri="{FF2B5EF4-FFF2-40B4-BE49-F238E27FC236}">
                <a16:creationId xmlns:a16="http://schemas.microsoft.com/office/drawing/2014/main" id="{B044A2A2-76DE-422E-81E2-42EBAC6EC2C2}"/>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FFFFFF"/>
                </a:solidFill>
              </a:defRPr>
            </a:pPr>
            <a:r>
              <a:rPr sz="975" b="1">
                <a:solidFill>
                  <a:srgbClr val="FFFFFF"/>
                </a:solidFill>
              </a:rPr>
              <a:t>CATALYST 4 GROWTH</a:t>
            </a:r>
          </a:p>
        </p:txBody>
      </p:sp>
      <p:sp>
        <p:nvSpPr>
          <p:cNvPr id="2" name="">
            <a:extLst xmlns:a="http://schemas.openxmlformats.org/drawingml/2006/main">
              <a:ext uri="{FF2B5EF4-FFF2-40B4-BE49-F238E27FC236}">
                <a16:creationId xmlns:a16="http://schemas.microsoft.com/office/drawing/2014/main" id="{D4D9FFC5-7CD3-4C19-B681-A170FEA2FF11}"/>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E7723EDD-7BB4-471F-9F26-2CCA2503E722}"/>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BBD1C5"/>
                </a:solidFill>
              </a:defRPr>
            </a:pPr>
            <a:r>
              <a:rPr sz="900" b="1">
                <a:solidFill>
                  <a:srgbClr val="BBD1C5"/>
                </a:solidFill>
              </a:rPr>
              <a:t>10</a:t>
            </a:r>
          </a:p>
        </p:txBody>
      </p:sp>
      <p:sp>
        <p:nvSpPr>
          <p:cNvPr id="4" name="slide-title">
            <a:extLst xmlns:a="http://schemas.openxmlformats.org/drawingml/2006/main">
              <a:ext uri="{FF2B5EF4-FFF2-40B4-BE49-F238E27FC236}">
                <a16:creationId xmlns:a16="http://schemas.microsoft.com/office/drawing/2014/main" id="{76B7B1E7-23FF-4364-93F7-4F278EC5C3FC}"/>
              </a:ext>
            </a:extLst>
          </p:cNvPr>
          <p:cNvSpPr>
            <a:spLocks xmlns:a="http://schemas.openxmlformats.org/drawingml/2006/main" noGrp="1"/>
          </p:cNvSpPr>
          <p:nvPr/>
        </p:nvSpPr>
        <p:spPr>
          <a:xfrm xmlns:a="http://schemas.openxmlformats.org/drawingml/2006/main">
            <a:off x="685800" y="800100"/>
            <a:ext cx="108204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FFFFFF"/>
                </a:solidFill>
              </a:defRPr>
            </a:pPr>
            <a:r>
              <a:rPr sz="2850" b="1">
                <a:solidFill>
                  <a:srgbClr val="FFFFFF"/>
                </a:solidFill>
              </a:rPr>
              <a:t>Knowledge becomes performance through development</a:t>
            </a:r>
          </a:p>
        </p:txBody>
      </p:sp>
      <p:sp>
        <p:nvSpPr>
          <p:cNvPr id="5" name="">
            <a:extLst xmlns:a="http://schemas.openxmlformats.org/drawingml/2006/main">
              <a:ext uri="{FF2B5EF4-FFF2-40B4-BE49-F238E27FC236}">
                <a16:creationId xmlns:a16="http://schemas.microsoft.com/office/drawing/2014/main" id="{6CF5EC36-F673-4BC8-B253-585857CF5B1C}"/>
              </a:ext>
            </a:extLst>
          </p:cNvPr>
          <p:cNvSpPr>
            <a:spLocks xmlns:a="http://schemas.openxmlformats.org/drawingml/2006/main" noGrp="1"/>
          </p:cNvSpPr>
          <p:nvPr/>
        </p:nvSpPr>
        <p:spPr>
          <a:xfrm xmlns:a="http://schemas.openxmlformats.org/drawingml/2006/main">
            <a:off x="685800" y="1809750"/>
            <a:ext cx="3352800" cy="3333750"/>
          </a:xfrm>
          <a:prstGeom xmlns:a="http://schemas.openxmlformats.org/drawingml/2006/main" prst="roundRect">
            <a:avLst>
              <a:gd name="adj" fmla="val 2286"/>
            </a:avLst>
          </a:prstGeom>
          <a:solidFill xmlns:a="http://schemas.openxmlformats.org/drawingml/2006/main">
            <a:srgbClr val="FFFFFF"/>
          </a:solidFill>
          <a:ln xmlns:a="http://schemas.openxmlformats.org/drawingml/2006/main" w="9525">
            <a:solidFill>
              <a:srgbClr val="FFFFFF"/>
            </a:solidFill>
            <a:prstDash val="solid"/>
          </a:ln>
        </p:spPr>
      </p:sp>
      <p:sp>
        <p:nvSpPr>
          <p:cNvPr id="6" name="">
            <a:extLst xmlns:a="http://schemas.openxmlformats.org/drawingml/2006/main">
              <a:ext uri="{FF2B5EF4-FFF2-40B4-BE49-F238E27FC236}">
                <a16:creationId xmlns:a16="http://schemas.microsoft.com/office/drawing/2014/main" id="{20033C6E-1E19-4ECD-92E5-C10B8518F4E9}"/>
              </a:ext>
            </a:extLst>
          </p:cNvPr>
          <p:cNvSpPr>
            <a:spLocks xmlns:a="http://schemas.openxmlformats.org/drawingml/2006/main" noGrp="1"/>
          </p:cNvSpPr>
          <p:nvPr/>
        </p:nvSpPr>
        <p:spPr>
          <a:xfrm xmlns:a="http://schemas.openxmlformats.org/drawingml/2006/main">
            <a:off x="933450" y="2152650"/>
            <a:ext cx="2857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950" b="1">
                <a:solidFill>
                  <a:srgbClr val="147A45"/>
                </a:solidFill>
              </a:defRPr>
            </a:pPr>
            <a:r>
              <a:rPr sz="1950" b="1">
                <a:solidFill>
                  <a:srgbClr val="147A45"/>
                </a:solidFill>
              </a:rPr>
              <a:t>COACHING</a:t>
            </a:r>
          </a:p>
        </p:txBody>
      </p:sp>
      <p:sp>
        <p:nvSpPr>
          <p:cNvPr id="7" name="">
            <a:extLst xmlns:a="http://schemas.openxmlformats.org/drawingml/2006/main">
              <a:ext uri="{FF2B5EF4-FFF2-40B4-BE49-F238E27FC236}">
                <a16:creationId xmlns:a16="http://schemas.microsoft.com/office/drawing/2014/main" id="{D74F2618-E11B-4F36-B965-17E894E73B22}"/>
              </a:ext>
            </a:extLst>
          </p:cNvPr>
          <p:cNvSpPr>
            <a:spLocks xmlns:a="http://schemas.openxmlformats.org/drawingml/2006/main" noGrp="1"/>
          </p:cNvSpPr>
          <p:nvPr/>
        </p:nvSpPr>
        <p:spPr>
          <a:xfrm xmlns:a="http://schemas.openxmlformats.org/drawingml/2006/main">
            <a:off x="1295400" y="2686050"/>
            <a:ext cx="21336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D7C5B0BF-BAFE-46C5-8D45-4090F5BD1124}"/>
              </a:ext>
            </a:extLst>
          </p:cNvPr>
          <p:cNvSpPr>
            <a:spLocks xmlns:a="http://schemas.openxmlformats.org/drawingml/2006/main" noGrp="1"/>
          </p:cNvSpPr>
          <p:nvPr/>
        </p:nvSpPr>
        <p:spPr>
          <a:xfrm xmlns:a="http://schemas.openxmlformats.org/drawingml/2006/main">
            <a:off x="971550" y="2990850"/>
            <a:ext cx="27813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202B26"/>
                </a:solidFill>
              </a:defRPr>
            </a:pPr>
            <a:r>
              <a:rPr sz="1725" b="1">
                <a:solidFill>
                  <a:srgbClr val="202B26"/>
                </a:solidFill>
              </a:rPr>
              <a:t>Sharpens current execution</a:t>
            </a:r>
          </a:p>
        </p:txBody>
      </p:sp>
      <p:sp>
        <p:nvSpPr>
          <p:cNvPr id="9" name="">
            <a:extLst xmlns:a="http://schemas.openxmlformats.org/drawingml/2006/main">
              <a:ext uri="{FF2B5EF4-FFF2-40B4-BE49-F238E27FC236}">
                <a16:creationId xmlns:a16="http://schemas.microsoft.com/office/drawing/2014/main" id="{071BC264-0AA1-4E1D-9F1A-076BDF9224AE}"/>
              </a:ext>
            </a:extLst>
          </p:cNvPr>
          <p:cNvSpPr>
            <a:spLocks xmlns:a="http://schemas.openxmlformats.org/drawingml/2006/main" noGrp="1"/>
          </p:cNvSpPr>
          <p:nvPr/>
        </p:nvSpPr>
        <p:spPr>
          <a:xfrm xmlns:a="http://schemas.openxmlformats.org/drawingml/2006/main">
            <a:off x="971550" y="4000500"/>
            <a:ext cx="27813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350" b="0">
                <a:solidFill>
                  <a:srgbClr val="66726C"/>
                </a:solidFill>
              </a:defRPr>
            </a:pPr>
            <a:r>
              <a:rPr sz="1350" b="0">
                <a:solidFill>
                  <a:srgbClr val="66726C"/>
                </a:solidFill>
              </a:rPr>
              <a:t>Observe • Practice • Measure • Hold accountable</a:t>
            </a:r>
          </a:p>
        </p:txBody>
      </p:sp>
      <p:sp>
        <p:nvSpPr>
          <p:cNvPr id="10" name="">
            <a:extLst xmlns:a="http://schemas.openxmlformats.org/drawingml/2006/main">
              <a:ext uri="{FF2B5EF4-FFF2-40B4-BE49-F238E27FC236}">
                <a16:creationId xmlns:a16="http://schemas.microsoft.com/office/drawing/2014/main" id="{2AF5B427-99B7-4693-97A7-F8DD717613B1}"/>
              </a:ext>
            </a:extLst>
          </p:cNvPr>
          <p:cNvSpPr>
            <a:spLocks xmlns:a="http://schemas.openxmlformats.org/drawingml/2006/main" noGrp="1"/>
          </p:cNvSpPr>
          <p:nvPr/>
        </p:nvSpPr>
        <p:spPr>
          <a:xfrm xmlns:a="http://schemas.openxmlformats.org/drawingml/2006/main">
            <a:off x="4419600" y="1809750"/>
            <a:ext cx="3352800" cy="3333750"/>
          </a:xfrm>
          <a:prstGeom xmlns:a="http://schemas.openxmlformats.org/drawingml/2006/main" prst="roundRect">
            <a:avLst>
              <a:gd name="adj" fmla="val 2286"/>
            </a:avLst>
          </a:prstGeom>
          <a:solidFill xmlns:a="http://schemas.openxmlformats.org/drawingml/2006/main">
            <a:srgbClr val="FFFFFF"/>
          </a:solidFill>
          <a:ln xmlns:a="http://schemas.openxmlformats.org/drawingml/2006/main" w="9525">
            <a:solidFill>
              <a:srgbClr val="FFFFFF"/>
            </a:solidFill>
            <a:prstDash val="solid"/>
          </a:ln>
        </p:spPr>
      </p:sp>
      <p:sp>
        <p:nvSpPr>
          <p:cNvPr id="11" name="">
            <a:extLst xmlns:a="http://schemas.openxmlformats.org/drawingml/2006/main">
              <a:ext uri="{FF2B5EF4-FFF2-40B4-BE49-F238E27FC236}">
                <a16:creationId xmlns:a16="http://schemas.microsoft.com/office/drawing/2014/main" id="{783205F3-08B3-4A02-AFD5-A053CF07798A}"/>
              </a:ext>
            </a:extLst>
          </p:cNvPr>
          <p:cNvSpPr>
            <a:spLocks xmlns:a="http://schemas.openxmlformats.org/drawingml/2006/main" noGrp="1"/>
          </p:cNvSpPr>
          <p:nvPr/>
        </p:nvSpPr>
        <p:spPr>
          <a:xfrm xmlns:a="http://schemas.openxmlformats.org/drawingml/2006/main">
            <a:off x="4667250" y="2152650"/>
            <a:ext cx="2857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950" b="1">
                <a:solidFill>
                  <a:srgbClr val="147A45"/>
                </a:solidFill>
              </a:defRPr>
            </a:pPr>
            <a:r>
              <a:rPr sz="1950" b="1">
                <a:solidFill>
                  <a:srgbClr val="147A45"/>
                </a:solidFill>
              </a:rPr>
              <a:t>MENTORING</a:t>
            </a:r>
          </a:p>
        </p:txBody>
      </p:sp>
      <p:sp>
        <p:nvSpPr>
          <p:cNvPr id="12" name="">
            <a:extLst xmlns:a="http://schemas.openxmlformats.org/drawingml/2006/main">
              <a:ext uri="{FF2B5EF4-FFF2-40B4-BE49-F238E27FC236}">
                <a16:creationId xmlns:a16="http://schemas.microsoft.com/office/drawing/2014/main" id="{1A718658-ABB4-444F-8281-377451D6F69E}"/>
              </a:ext>
            </a:extLst>
          </p:cNvPr>
          <p:cNvSpPr>
            <a:spLocks xmlns:a="http://schemas.openxmlformats.org/drawingml/2006/main" noGrp="1"/>
          </p:cNvSpPr>
          <p:nvPr/>
        </p:nvSpPr>
        <p:spPr>
          <a:xfrm xmlns:a="http://schemas.openxmlformats.org/drawingml/2006/main">
            <a:off x="5029200" y="2686050"/>
            <a:ext cx="21336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2F162048-C95D-4703-AD68-22312339B8BE}"/>
              </a:ext>
            </a:extLst>
          </p:cNvPr>
          <p:cNvSpPr>
            <a:spLocks xmlns:a="http://schemas.openxmlformats.org/drawingml/2006/main" noGrp="1"/>
          </p:cNvSpPr>
          <p:nvPr/>
        </p:nvSpPr>
        <p:spPr>
          <a:xfrm xmlns:a="http://schemas.openxmlformats.org/drawingml/2006/main">
            <a:off x="4705350" y="2990850"/>
            <a:ext cx="27813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202B26"/>
                </a:solidFill>
              </a:defRPr>
            </a:pPr>
            <a:r>
              <a:rPr sz="1725" b="1">
                <a:solidFill>
                  <a:srgbClr val="202B26"/>
                </a:solidFill>
              </a:rPr>
              <a:t>Strengthens professional judgment</a:t>
            </a:r>
          </a:p>
        </p:txBody>
      </p:sp>
      <p:sp>
        <p:nvSpPr>
          <p:cNvPr id="14" name="">
            <a:extLst xmlns:a="http://schemas.openxmlformats.org/drawingml/2006/main">
              <a:ext uri="{FF2B5EF4-FFF2-40B4-BE49-F238E27FC236}">
                <a16:creationId xmlns:a16="http://schemas.microsoft.com/office/drawing/2014/main" id="{3D99913D-5722-420C-8C48-1B06CAABB86B}"/>
              </a:ext>
            </a:extLst>
          </p:cNvPr>
          <p:cNvSpPr>
            <a:spLocks xmlns:a="http://schemas.openxmlformats.org/drawingml/2006/main" noGrp="1"/>
          </p:cNvSpPr>
          <p:nvPr/>
        </p:nvSpPr>
        <p:spPr>
          <a:xfrm xmlns:a="http://schemas.openxmlformats.org/drawingml/2006/main">
            <a:off x="4705350" y="4000500"/>
            <a:ext cx="27813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350" b="0">
                <a:solidFill>
                  <a:srgbClr val="66726C"/>
                </a:solidFill>
              </a:defRPr>
            </a:pPr>
            <a:r>
              <a:rPr sz="1350" b="0">
                <a:solidFill>
                  <a:srgbClr val="66726C"/>
                </a:solidFill>
              </a:rPr>
              <a:t>Share perspective • Avoid mistakes • Build wisdom</a:t>
            </a:r>
          </a:p>
        </p:txBody>
      </p:sp>
      <p:sp>
        <p:nvSpPr>
          <p:cNvPr id="15" name="">
            <a:extLst xmlns:a="http://schemas.openxmlformats.org/drawingml/2006/main">
              <a:ext uri="{FF2B5EF4-FFF2-40B4-BE49-F238E27FC236}">
                <a16:creationId xmlns:a16="http://schemas.microsoft.com/office/drawing/2014/main" id="{D4EB2023-D214-4450-8A2A-36EABCBBC14C}"/>
              </a:ext>
            </a:extLst>
          </p:cNvPr>
          <p:cNvSpPr>
            <a:spLocks xmlns:a="http://schemas.openxmlformats.org/drawingml/2006/main" noGrp="1"/>
          </p:cNvSpPr>
          <p:nvPr/>
        </p:nvSpPr>
        <p:spPr>
          <a:xfrm xmlns:a="http://schemas.openxmlformats.org/drawingml/2006/main">
            <a:off x="8153400" y="1809750"/>
            <a:ext cx="3352800" cy="3333750"/>
          </a:xfrm>
          <a:prstGeom xmlns:a="http://schemas.openxmlformats.org/drawingml/2006/main" prst="roundRect">
            <a:avLst>
              <a:gd name="adj" fmla="val 2286"/>
            </a:avLst>
          </a:prstGeom>
          <a:solidFill xmlns:a="http://schemas.openxmlformats.org/drawingml/2006/main">
            <a:srgbClr val="FFFFFF"/>
          </a:solidFill>
          <a:ln xmlns:a="http://schemas.openxmlformats.org/drawingml/2006/main" w="9525">
            <a:solidFill>
              <a:srgbClr val="FFFFFF"/>
            </a:solidFill>
            <a:prstDash val="solid"/>
          </a:ln>
        </p:spPr>
      </p:sp>
      <p:sp>
        <p:nvSpPr>
          <p:cNvPr id="16" name="">
            <a:extLst xmlns:a="http://schemas.openxmlformats.org/drawingml/2006/main">
              <a:ext uri="{FF2B5EF4-FFF2-40B4-BE49-F238E27FC236}">
                <a16:creationId xmlns:a16="http://schemas.microsoft.com/office/drawing/2014/main" id="{527CEFCE-F86A-4502-B7D3-017605CBE1EC}"/>
              </a:ext>
            </a:extLst>
          </p:cNvPr>
          <p:cNvSpPr>
            <a:spLocks xmlns:a="http://schemas.openxmlformats.org/drawingml/2006/main" noGrp="1"/>
          </p:cNvSpPr>
          <p:nvPr/>
        </p:nvSpPr>
        <p:spPr>
          <a:xfrm xmlns:a="http://schemas.openxmlformats.org/drawingml/2006/main">
            <a:off x="8401050" y="2152650"/>
            <a:ext cx="2857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950" b="1">
                <a:solidFill>
                  <a:srgbClr val="147A45"/>
                </a:solidFill>
              </a:defRPr>
            </a:pPr>
            <a:r>
              <a:rPr sz="1950" b="1">
                <a:solidFill>
                  <a:srgbClr val="147A45"/>
                </a:solidFill>
              </a:rPr>
              <a:t>VETTED PROCESS</a:t>
            </a:r>
          </a:p>
        </p:txBody>
      </p:sp>
      <p:sp>
        <p:nvSpPr>
          <p:cNvPr id="17" name="">
            <a:extLst xmlns:a="http://schemas.openxmlformats.org/drawingml/2006/main">
              <a:ext uri="{FF2B5EF4-FFF2-40B4-BE49-F238E27FC236}">
                <a16:creationId xmlns:a16="http://schemas.microsoft.com/office/drawing/2014/main" id="{C4BBFAA7-0E74-420C-A215-0C07EA30F8B2}"/>
              </a:ext>
            </a:extLst>
          </p:cNvPr>
          <p:cNvSpPr>
            <a:spLocks xmlns:a="http://schemas.openxmlformats.org/drawingml/2006/main" noGrp="1"/>
          </p:cNvSpPr>
          <p:nvPr/>
        </p:nvSpPr>
        <p:spPr>
          <a:xfrm xmlns:a="http://schemas.openxmlformats.org/drawingml/2006/main">
            <a:off x="8763000" y="2686050"/>
            <a:ext cx="21336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4205F14D-E2F7-4B23-973C-A0BFE26E9554}"/>
              </a:ext>
            </a:extLst>
          </p:cNvPr>
          <p:cNvSpPr>
            <a:spLocks xmlns:a="http://schemas.openxmlformats.org/drawingml/2006/main" noGrp="1"/>
          </p:cNvSpPr>
          <p:nvPr/>
        </p:nvSpPr>
        <p:spPr>
          <a:xfrm xmlns:a="http://schemas.openxmlformats.org/drawingml/2006/main">
            <a:off x="8439150" y="2990850"/>
            <a:ext cx="27813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202B26"/>
                </a:solidFill>
              </a:defRPr>
            </a:pPr>
            <a:r>
              <a:rPr sz="1725" b="1">
                <a:solidFill>
                  <a:srgbClr val="202B26"/>
                </a:solidFill>
              </a:rPr>
              <a:t>Creates repeatable standards</a:t>
            </a:r>
          </a:p>
        </p:txBody>
      </p:sp>
      <p:sp>
        <p:nvSpPr>
          <p:cNvPr id="19" name="">
            <a:extLst xmlns:a="http://schemas.openxmlformats.org/drawingml/2006/main">
              <a:ext uri="{FF2B5EF4-FFF2-40B4-BE49-F238E27FC236}">
                <a16:creationId xmlns:a16="http://schemas.microsoft.com/office/drawing/2014/main" id="{403E8B4C-E3EC-4404-A936-2232050DDA5C}"/>
              </a:ext>
            </a:extLst>
          </p:cNvPr>
          <p:cNvSpPr>
            <a:spLocks xmlns:a="http://schemas.openxmlformats.org/drawingml/2006/main" noGrp="1"/>
          </p:cNvSpPr>
          <p:nvPr/>
        </p:nvSpPr>
        <p:spPr>
          <a:xfrm xmlns:a="http://schemas.openxmlformats.org/drawingml/2006/main">
            <a:off x="8439150" y="4000500"/>
            <a:ext cx="27813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350" b="0">
                <a:solidFill>
                  <a:srgbClr val="66726C"/>
                </a:solidFill>
              </a:defRPr>
            </a:pPr>
            <a:r>
              <a:rPr sz="1350" b="0">
                <a:solidFill>
                  <a:srgbClr val="66726C"/>
                </a:solidFill>
              </a:rPr>
              <a:t>Discover • Diagnose • Educate • Recommend • Follow through</a:t>
            </a:r>
          </a:p>
        </p:txBody>
      </p:sp>
      <p:sp>
        <p:nvSpPr>
          <p:cNvPr id="20" name="">
            <a:extLst xmlns:a="http://schemas.openxmlformats.org/drawingml/2006/main">
              <a:ext uri="{FF2B5EF4-FFF2-40B4-BE49-F238E27FC236}">
                <a16:creationId xmlns:a16="http://schemas.microsoft.com/office/drawing/2014/main" id="{8817D98D-209C-4079-9FD4-044DE0F9FF14}"/>
              </a:ext>
            </a:extLst>
          </p:cNvPr>
          <p:cNvSpPr>
            <a:spLocks xmlns:a="http://schemas.openxmlformats.org/drawingml/2006/main" noGrp="1"/>
          </p:cNvSpPr>
          <p:nvPr/>
        </p:nvSpPr>
        <p:spPr>
          <a:xfrm xmlns:a="http://schemas.openxmlformats.org/drawingml/2006/main">
            <a:off x="685800" y="5600700"/>
            <a:ext cx="108204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950" b="1">
                <a:solidFill>
                  <a:srgbClr val="83D8A5"/>
                </a:solidFill>
              </a:defRPr>
            </a:pPr>
            <a:r>
              <a:rPr sz="1950" b="1">
                <a:solidFill>
                  <a:srgbClr val="83D8A5"/>
                </a:solidFill>
              </a:rPr>
              <a:t>The track. The feedback. The wisdom.</a:t>
            </a:r>
          </a:p>
        </p:txBody>
      </p:sp>
    </p:spTree>
    <p:extLst>
      <p:ext uri="{BB962C8B-B14F-4D97-AF65-F5344CB8AC3E}">
        <p14:creationId xmlns:p14="http://schemas.microsoft.com/office/powerpoint/2010/main" val="162708053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brand">
            <a:extLst xmlns:a="http://schemas.openxmlformats.org/drawingml/2006/main">
              <a:ext uri="{FF2B5EF4-FFF2-40B4-BE49-F238E27FC236}">
                <a16:creationId xmlns:a16="http://schemas.microsoft.com/office/drawing/2014/main" id="{EDE9285C-E38F-4224-8FF8-691377D894FF}"/>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147A45"/>
                </a:solidFill>
              </a:defRPr>
            </a:pPr>
            <a:r>
              <a:rPr sz="975" b="1">
                <a:solidFill>
                  <a:srgbClr val="147A45"/>
                </a:solidFill>
              </a:rPr>
              <a:t>CATALYST 4 GROWTH</a:t>
            </a:r>
          </a:p>
        </p:txBody>
      </p:sp>
      <p:sp>
        <p:nvSpPr>
          <p:cNvPr id="2" name="">
            <a:extLst xmlns:a="http://schemas.openxmlformats.org/drawingml/2006/main">
              <a:ext uri="{FF2B5EF4-FFF2-40B4-BE49-F238E27FC236}">
                <a16:creationId xmlns:a16="http://schemas.microsoft.com/office/drawing/2014/main" id="{3108490C-3240-49FC-82DC-B37E6EF6039F}"/>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147A45"/>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980C3620-8DBB-43D9-9AEE-9526A2F74A7A}"/>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66726C"/>
                </a:solidFill>
              </a:defRPr>
            </a:pPr>
            <a:r>
              <a:rPr sz="900" b="1">
                <a:solidFill>
                  <a:srgbClr val="66726C"/>
                </a:solidFill>
              </a:rPr>
              <a:t>11</a:t>
            </a:r>
          </a:p>
        </p:txBody>
      </p:sp>
      <p:sp>
        <p:nvSpPr>
          <p:cNvPr id="4" name="slide-title">
            <a:extLst xmlns:a="http://schemas.openxmlformats.org/drawingml/2006/main">
              <a:ext uri="{FF2B5EF4-FFF2-40B4-BE49-F238E27FC236}">
                <a16:creationId xmlns:a16="http://schemas.microsoft.com/office/drawing/2014/main" id="{C8192BDA-51C1-4E24-BF7C-9784240E712A}"/>
              </a:ext>
            </a:extLst>
          </p:cNvPr>
          <p:cNvSpPr>
            <a:spLocks xmlns:a="http://schemas.openxmlformats.org/drawingml/2006/main" noGrp="1"/>
          </p:cNvSpPr>
          <p:nvPr/>
        </p:nvSpPr>
        <p:spPr>
          <a:xfrm xmlns:a="http://schemas.openxmlformats.org/drawingml/2006/main">
            <a:off x="685800" y="800100"/>
            <a:ext cx="108204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2850" b="1">
                <a:solidFill>
                  <a:srgbClr val="202B26"/>
                </a:solidFill>
              </a:defRPr>
            </a:pPr>
            <a:r>
              <a:rPr sz="2850" b="1">
                <a:solidFill>
                  <a:srgbClr val="202B26"/>
                </a:solidFill>
              </a:rPr>
              <a:t>Development works when it is direct and consistent</a:t>
            </a:r>
          </a:p>
        </p:txBody>
      </p:sp>
      <p:sp>
        <p:nvSpPr>
          <p:cNvPr id="5" name="">
            <a:extLst xmlns:a="http://schemas.openxmlformats.org/drawingml/2006/main">
              <a:ext uri="{FF2B5EF4-FFF2-40B4-BE49-F238E27FC236}">
                <a16:creationId xmlns:a16="http://schemas.microsoft.com/office/drawing/2014/main" id="{1B502307-3871-4DC2-BF8F-3333E74EF5B9}"/>
              </a:ext>
            </a:extLst>
          </p:cNvPr>
          <p:cNvSpPr>
            <a:spLocks xmlns:a="http://schemas.openxmlformats.org/drawingml/2006/main" noGrp="1"/>
          </p:cNvSpPr>
          <p:nvPr/>
        </p:nvSpPr>
        <p:spPr>
          <a:xfrm xmlns:a="http://schemas.openxmlformats.org/drawingml/2006/main">
            <a:off x="685800" y="1733550"/>
            <a:ext cx="4857750" cy="3333750"/>
          </a:xfrm>
          <a:prstGeom xmlns:a="http://schemas.openxmlformats.org/drawingml/2006/main" prst="roundRect">
            <a:avLst>
              <a:gd name="adj" fmla="val 2286"/>
            </a:avLst>
          </a:prstGeom>
          <a:solidFill xmlns:a="http://schemas.openxmlformats.org/drawingml/2006/main">
            <a:srgbClr val="EAF3EE"/>
          </a:solidFill>
          <a:ln xmlns:a="http://schemas.openxmlformats.org/drawingml/2006/main" w="9525">
            <a:solidFill>
              <a:srgbClr val="C9D8D0"/>
            </a:solidFill>
            <a:prstDash val="solid"/>
          </a:ln>
        </p:spPr>
      </p:sp>
      <p:sp>
        <p:nvSpPr>
          <p:cNvPr id="6" name="">
            <a:extLst xmlns:a="http://schemas.openxmlformats.org/drawingml/2006/main">
              <a:ext uri="{FF2B5EF4-FFF2-40B4-BE49-F238E27FC236}">
                <a16:creationId xmlns:a16="http://schemas.microsoft.com/office/drawing/2014/main" id="{80C1E32E-A9CC-4695-8B02-33EEACC904AE}"/>
              </a:ext>
            </a:extLst>
          </p:cNvPr>
          <p:cNvSpPr>
            <a:spLocks xmlns:a="http://schemas.openxmlformats.org/drawingml/2006/main" noGrp="1"/>
          </p:cNvSpPr>
          <p:nvPr/>
        </p:nvSpPr>
        <p:spPr>
          <a:xfrm xmlns:a="http://schemas.openxmlformats.org/drawingml/2006/main">
            <a:off x="1066800" y="2152650"/>
            <a:ext cx="40957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4950" b="1">
                <a:solidFill>
                  <a:srgbClr val="147A45"/>
                </a:solidFill>
              </a:defRPr>
            </a:pPr>
            <a:r>
              <a:rPr sz="4950" b="1">
                <a:solidFill>
                  <a:srgbClr val="147A45"/>
                </a:solidFill>
              </a:rPr>
              <a:t>90%</a:t>
            </a:r>
          </a:p>
        </p:txBody>
      </p:sp>
      <p:sp>
        <p:nvSpPr>
          <p:cNvPr id="7" name="">
            <a:extLst xmlns:a="http://schemas.openxmlformats.org/drawingml/2006/main">
              <a:ext uri="{FF2B5EF4-FFF2-40B4-BE49-F238E27FC236}">
                <a16:creationId xmlns:a16="http://schemas.microsoft.com/office/drawing/2014/main" id="{A3A889C3-4007-4849-8850-81086C61DDC4}"/>
              </a:ext>
            </a:extLst>
          </p:cNvPr>
          <p:cNvSpPr>
            <a:spLocks xmlns:a="http://schemas.openxmlformats.org/drawingml/2006/main" noGrp="1"/>
          </p:cNvSpPr>
          <p:nvPr/>
        </p:nvSpPr>
        <p:spPr>
          <a:xfrm xmlns:a="http://schemas.openxmlformats.org/drawingml/2006/main">
            <a:off x="1123950" y="3105150"/>
            <a:ext cx="398145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202B26"/>
                </a:solidFill>
              </a:defRPr>
            </a:pPr>
            <a:r>
              <a:rPr sz="1725" b="1">
                <a:solidFill>
                  <a:srgbClr val="202B26"/>
                </a:solidFill>
              </a:rPr>
              <a:t>of representatives coached by their direct manager rated the experience positively.</a:t>
            </a:r>
          </a:p>
        </p:txBody>
      </p:sp>
      <p:sp>
        <p:nvSpPr>
          <p:cNvPr id="8" name="">
            <a:extLst xmlns:a="http://schemas.openxmlformats.org/drawingml/2006/main">
              <a:ext uri="{FF2B5EF4-FFF2-40B4-BE49-F238E27FC236}">
                <a16:creationId xmlns:a16="http://schemas.microsoft.com/office/drawing/2014/main" id="{620BA780-61DC-41DF-A1F1-08495A8E3FFB}"/>
              </a:ext>
            </a:extLst>
          </p:cNvPr>
          <p:cNvSpPr>
            <a:spLocks xmlns:a="http://schemas.openxmlformats.org/drawingml/2006/main" noGrp="1"/>
          </p:cNvSpPr>
          <p:nvPr/>
        </p:nvSpPr>
        <p:spPr>
          <a:xfrm xmlns:a="http://schemas.openxmlformats.org/drawingml/2006/main">
            <a:off x="5962650" y="1733550"/>
            <a:ext cx="5543550" cy="3333750"/>
          </a:xfrm>
          <a:prstGeom xmlns:a="http://schemas.openxmlformats.org/drawingml/2006/main" prst="roundRect">
            <a:avLst>
              <a:gd name="adj" fmla="val 2286"/>
            </a:avLst>
          </a:prstGeom>
          <a:solidFill xmlns:a="http://schemas.openxmlformats.org/drawingml/2006/main">
            <a:srgbClr val="0D3B2A"/>
          </a:solidFill>
          <a:ln xmlns:a="http://schemas.openxmlformats.org/drawingml/2006/main" w="9525">
            <a:solidFill>
              <a:srgbClr val="0D3B2A"/>
            </a:solidFill>
            <a:prstDash val="solid"/>
          </a:ln>
        </p:spPr>
      </p:sp>
      <p:sp>
        <p:nvSpPr>
          <p:cNvPr id="9" name="">
            <a:extLst xmlns:a="http://schemas.openxmlformats.org/drawingml/2006/main">
              <a:ext uri="{FF2B5EF4-FFF2-40B4-BE49-F238E27FC236}">
                <a16:creationId xmlns:a16="http://schemas.microsoft.com/office/drawing/2014/main" id="{B832E9D6-B1F3-4B55-A783-464DA833CDF8}"/>
              </a:ext>
            </a:extLst>
          </p:cNvPr>
          <p:cNvSpPr>
            <a:spLocks xmlns:a="http://schemas.openxmlformats.org/drawingml/2006/main" noGrp="1"/>
          </p:cNvSpPr>
          <p:nvPr/>
        </p:nvSpPr>
        <p:spPr>
          <a:xfrm xmlns:a="http://schemas.openxmlformats.org/drawingml/2006/main">
            <a:off x="6362700" y="2152650"/>
            <a:ext cx="47434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4950" b="1">
                <a:solidFill>
                  <a:srgbClr val="FFFFFF"/>
                </a:solidFill>
              </a:defRPr>
            </a:pPr>
            <a:r>
              <a:rPr sz="4950" b="1">
                <a:solidFill>
                  <a:srgbClr val="FFFFFF"/>
                </a:solidFill>
              </a:rPr>
              <a:t>51%</a:t>
            </a:r>
          </a:p>
        </p:txBody>
      </p:sp>
      <p:sp>
        <p:nvSpPr>
          <p:cNvPr id="10" name="">
            <a:extLst xmlns:a="http://schemas.openxmlformats.org/drawingml/2006/main">
              <a:ext uri="{FF2B5EF4-FFF2-40B4-BE49-F238E27FC236}">
                <a16:creationId xmlns:a16="http://schemas.microsoft.com/office/drawing/2014/main" id="{0199AF00-2BB4-4F9E-AD01-493D945285D8}"/>
              </a:ext>
            </a:extLst>
          </p:cNvPr>
          <p:cNvSpPr>
            <a:spLocks xmlns:a="http://schemas.openxmlformats.org/drawingml/2006/main" noGrp="1"/>
          </p:cNvSpPr>
          <p:nvPr/>
        </p:nvSpPr>
        <p:spPr>
          <a:xfrm xmlns:a="http://schemas.openxmlformats.org/drawingml/2006/main">
            <a:off x="6457950" y="3105150"/>
            <a:ext cx="45529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725" b="1">
                <a:solidFill>
                  <a:srgbClr val="FFFFFF"/>
                </a:solidFill>
              </a:defRPr>
            </a:pPr>
            <a:r>
              <a:rPr sz="1725" b="1">
                <a:solidFill>
                  <a:srgbClr val="FFFFFF"/>
                </a:solidFill>
              </a:rPr>
              <a:t>called direct-manager coaching essential to sales success, compared with 34% coached through other sources.</a:t>
            </a:r>
          </a:p>
        </p:txBody>
      </p:sp>
      <p:sp>
        <p:nvSpPr>
          <p:cNvPr id="11" name="">
            <a:extLst xmlns:a="http://schemas.openxmlformats.org/drawingml/2006/main">
              <a:ext uri="{FF2B5EF4-FFF2-40B4-BE49-F238E27FC236}">
                <a16:creationId xmlns:a16="http://schemas.microsoft.com/office/drawing/2014/main" id="{2D3CD1D0-FE35-4831-AC6E-391C33765B6B}"/>
              </a:ext>
            </a:extLst>
          </p:cNvPr>
          <p:cNvSpPr>
            <a:spLocks xmlns:a="http://schemas.openxmlformats.org/drawingml/2006/main" noGrp="1"/>
          </p:cNvSpPr>
          <p:nvPr/>
        </p:nvSpPr>
        <p:spPr>
          <a:xfrm xmlns:a="http://schemas.openxmlformats.org/drawingml/2006/main">
            <a:off x="685800" y="5410200"/>
            <a:ext cx="108204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875" b="1">
                <a:solidFill>
                  <a:srgbClr val="147A45"/>
                </a:solidFill>
              </a:defRPr>
            </a:pPr>
            <a:r>
              <a:rPr sz="1875" b="1">
                <a:solidFill>
                  <a:srgbClr val="147A45"/>
                </a:solidFill>
              </a:rPr>
              <a:t>Do not merely consume content. Practice it with someone who will tell you the truth.</a:t>
            </a:r>
          </a:p>
        </p:txBody>
      </p:sp>
    </p:spTree>
    <p:extLst>
      <p:ext uri="{BB962C8B-B14F-4D97-AF65-F5344CB8AC3E}">
        <p14:creationId xmlns:p14="http://schemas.microsoft.com/office/powerpoint/2010/main" val="701714136"/>
      </p:ext>
    </p:extLst>
  </p:cSld>
</p:sld>
</file>

<file path=ppt/slides/slide12.xml><?xml version="1.0" encoding="utf-8"?>
<p:sld xmlns:p="http://schemas.openxmlformats.org/presentationml/2006/main">
  <p:cSld>
    <p:bg>
      <p:bgPr>
        <a:solidFill xmlns:a="http://schemas.openxmlformats.org/drawingml/2006/main">
          <a:srgbClr val="0D3B2A"/>
        </a:solidFill>
      </p:bgPr>
    </p:bg>
    <p:spTree>
      <p:nvGrpSpPr>
        <p:cNvPr id="1" name=""/>
        <p:cNvGrpSpPr/>
        <p:nvPr/>
      </p:nvGrpSpPr>
      <p:grpSpPr>
        <a:xfrm xmlns:a="http://schemas.openxmlformats.org/drawingml/2006/main"/>
      </p:grpSpPr>
      <p:sp>
        <p:nvSpPr>
          <p:cNvPr id="19" name="brand">
            <a:extLst xmlns:a="http://schemas.openxmlformats.org/drawingml/2006/main">
              <a:ext uri="{FF2B5EF4-FFF2-40B4-BE49-F238E27FC236}">
                <a16:creationId xmlns:a16="http://schemas.microsoft.com/office/drawing/2014/main" id="{24121E91-C5CA-40F5-B8EC-DC3E24508773}"/>
              </a:ext>
            </a:extLst>
          </p:cNvPr>
          <p:cNvSpPr>
            <a:spLocks xmlns:a="http://schemas.openxmlformats.org/drawingml/2006/main" noGrp="1"/>
          </p:cNvSpPr>
          <p:nvPr/>
        </p:nvSpPr>
        <p:spPr>
          <a:xfrm xmlns:a="http://schemas.openxmlformats.org/drawingml/2006/main">
            <a:off x="685800" y="323850"/>
            <a:ext cx="2857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defRPr sz="975" b="1">
                <a:solidFill>
                  <a:srgbClr val="FFFFFF"/>
                </a:solidFill>
              </a:defRPr>
            </a:pPr>
            <a:r>
              <a:rPr sz="975" b="1">
                <a:solidFill>
                  <a:srgbClr val="FFFFFF"/>
                </a:solidFill>
              </a:rPr>
              <a:t>CATALYST 4 GROWTH</a:t>
            </a:r>
          </a:p>
        </p:txBody>
      </p:sp>
      <p:sp>
        <p:nvSpPr>
          <p:cNvPr id="2" name="">
            <a:extLst xmlns:a="http://schemas.openxmlformats.org/drawingml/2006/main">
              <a:ext uri="{FF2B5EF4-FFF2-40B4-BE49-F238E27FC236}">
                <a16:creationId xmlns:a16="http://schemas.microsoft.com/office/drawing/2014/main" id="{87268D57-AE2A-4B88-A2BF-6D5CA763B66E}"/>
              </a:ext>
            </a:extLst>
          </p:cNvPr>
          <p:cNvSpPr>
            <a:spLocks xmlns:a="http://schemas.openxmlformats.org/drawingml/2006/main" noGrp="1"/>
          </p:cNvSpPr>
          <p:nvPr/>
        </p:nvSpPr>
        <p:spPr>
          <a:xfrm xmlns:a="http://schemas.openxmlformats.org/drawingml/2006/main">
            <a:off x="685800" y="590550"/>
            <a:ext cx="10820400" cy="28575"/>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3" name="page">
            <a:extLst xmlns:a="http://schemas.openxmlformats.org/drawingml/2006/main">
              <a:ext uri="{FF2B5EF4-FFF2-40B4-BE49-F238E27FC236}">
                <a16:creationId xmlns:a16="http://schemas.microsoft.com/office/drawing/2014/main" id="{FB262973-DAA9-4A9C-ABD7-4746463DE316}"/>
              </a:ext>
            </a:extLst>
          </p:cNvPr>
          <p:cNvSpPr>
            <a:spLocks xmlns:a="http://schemas.openxmlformats.org/drawingml/2006/main" noGrp="1"/>
          </p:cNvSpPr>
          <p:nvPr/>
        </p:nvSpPr>
        <p:spPr>
          <a:xfrm xmlns:a="http://schemas.openxmlformats.org/drawingml/2006/main">
            <a:off x="11001375" y="6229350"/>
            <a:ext cx="5048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defRPr sz="900" b="1">
                <a:solidFill>
                  <a:srgbClr val="BBD1C5"/>
                </a:solidFill>
              </a:defRPr>
            </a:pPr>
            <a:r>
              <a:rPr sz="900" b="1">
                <a:solidFill>
                  <a:srgbClr val="BBD1C5"/>
                </a:solidFill>
              </a:rPr>
              <a:t>12</a:t>
            </a:r>
          </a:p>
        </p:txBody>
      </p:sp>
      <p:sp>
        <p:nvSpPr>
          <p:cNvPr id="4" name="">
            <a:extLst xmlns:a="http://schemas.openxmlformats.org/drawingml/2006/main">
              <a:ext uri="{FF2B5EF4-FFF2-40B4-BE49-F238E27FC236}">
                <a16:creationId xmlns:a16="http://schemas.microsoft.com/office/drawing/2014/main" id="{A3D9D3D7-73D2-4C33-AE3A-E12F3B9C8FBE}"/>
              </a:ext>
            </a:extLst>
          </p:cNvPr>
          <p:cNvSpPr>
            <a:spLocks xmlns:a="http://schemas.openxmlformats.org/drawingml/2006/main" noGrp="1"/>
          </p:cNvSpPr>
          <p:nvPr/>
        </p:nvSpPr>
        <p:spPr>
          <a:xfrm xmlns:a="http://schemas.openxmlformats.org/drawingml/2006/main">
            <a:off x="685800" y="1028700"/>
            <a:ext cx="108204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3300" b="1">
                <a:solidFill>
                  <a:srgbClr val="FFFFFF"/>
                </a:solidFill>
              </a:defRPr>
            </a:pPr>
            <a:r>
              <a:rPr sz="3300" b="1">
                <a:solidFill>
                  <a:srgbClr val="FFFFFF"/>
                </a:solidFill>
              </a:rPr>
              <a:t>REMOVE THE BARRIERS</a:t>
            </a:r>
          </a:p>
        </p:txBody>
      </p:sp>
      <p:sp>
        <p:nvSpPr>
          <p:cNvPr id="5" name="">
            <a:extLst xmlns:a="http://schemas.openxmlformats.org/drawingml/2006/main">
              <a:ext uri="{FF2B5EF4-FFF2-40B4-BE49-F238E27FC236}">
                <a16:creationId xmlns:a16="http://schemas.microsoft.com/office/drawing/2014/main" id="{090E3CCA-50EC-4ADB-A21E-18F81E1BF296}"/>
              </a:ext>
            </a:extLst>
          </p:cNvPr>
          <p:cNvSpPr>
            <a:spLocks xmlns:a="http://schemas.openxmlformats.org/drawingml/2006/main" noGrp="1"/>
          </p:cNvSpPr>
          <p:nvPr/>
        </p:nvSpPr>
        <p:spPr>
          <a:xfrm xmlns:a="http://schemas.openxmlformats.org/drawingml/2006/main">
            <a:off x="685800" y="1790700"/>
            <a:ext cx="108204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2025" b="1">
                <a:solidFill>
                  <a:srgbClr val="83D8A5"/>
                </a:solidFill>
              </a:defRPr>
            </a:pPr>
            <a:r>
              <a:rPr sz="2025" b="1">
                <a:solidFill>
                  <a:srgbClr val="83D8A5"/>
                </a:solidFill>
              </a:rPr>
              <a:t>Earn trust. Demonstrate value. Create clarity.</a:t>
            </a:r>
          </a:p>
        </p:txBody>
      </p:sp>
      <p:sp>
        <p:nvSpPr>
          <p:cNvPr id="6" name="">
            <a:extLst xmlns:a="http://schemas.openxmlformats.org/drawingml/2006/main">
              <a:ext uri="{FF2B5EF4-FFF2-40B4-BE49-F238E27FC236}">
                <a16:creationId xmlns:a16="http://schemas.microsoft.com/office/drawing/2014/main" id="{6C82F7EA-07D8-471F-B74F-47F9B8CB9B4F}"/>
              </a:ext>
            </a:extLst>
          </p:cNvPr>
          <p:cNvSpPr>
            <a:spLocks xmlns:a="http://schemas.openxmlformats.org/drawingml/2006/main" noGrp="1"/>
          </p:cNvSpPr>
          <p:nvPr/>
        </p:nvSpPr>
        <p:spPr>
          <a:xfrm xmlns:a="http://schemas.openxmlformats.org/drawingml/2006/main">
            <a:off x="3124200" y="2647950"/>
            <a:ext cx="5943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650" b="1">
                <a:solidFill>
                  <a:srgbClr val="FFFFFF"/>
                </a:solidFill>
              </a:defRPr>
            </a:pPr>
            <a:r>
              <a:rPr sz="1650" b="1">
                <a:solidFill>
                  <a:srgbClr val="FFFFFF"/>
                </a:solidFill>
              </a:rPr>
              <a:t>ROLE-PLAY DAILY</a:t>
            </a:r>
          </a:p>
        </p:txBody>
      </p:sp>
      <p:sp>
        <p:nvSpPr>
          <p:cNvPr id="7" name="">
            <a:extLst xmlns:a="http://schemas.openxmlformats.org/drawingml/2006/main">
              <a:ext uri="{FF2B5EF4-FFF2-40B4-BE49-F238E27FC236}">
                <a16:creationId xmlns:a16="http://schemas.microsoft.com/office/drawing/2014/main" id="{1E9A1048-02CB-45D3-803C-ADBDF6B8EE88}"/>
              </a:ext>
            </a:extLst>
          </p:cNvPr>
          <p:cNvSpPr>
            <a:spLocks xmlns:a="http://schemas.openxmlformats.org/drawingml/2006/main" noGrp="1"/>
          </p:cNvSpPr>
          <p:nvPr/>
        </p:nvSpPr>
        <p:spPr>
          <a:xfrm xmlns:a="http://schemas.openxmlformats.org/drawingml/2006/main">
            <a:off x="4686300" y="3028950"/>
            <a:ext cx="2819400" cy="19050"/>
          </a:xfrm>
          <a:prstGeom xmlns:a="http://schemas.openxmlformats.org/drawingml/2006/main" prst="rect">
            <a:avLst/>
          </a:prstGeom>
          <a:solidFill xmlns:a="http://schemas.openxmlformats.org/drawingml/2006/main">
            <a:srgbClr val="517965"/>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9C047FBD-2B8E-4D30-A59D-C610BE95CB3E}"/>
              </a:ext>
            </a:extLst>
          </p:cNvPr>
          <p:cNvSpPr>
            <a:spLocks xmlns:a="http://schemas.openxmlformats.org/drawingml/2006/main" noGrp="1"/>
          </p:cNvSpPr>
          <p:nvPr/>
        </p:nvSpPr>
        <p:spPr>
          <a:xfrm xmlns:a="http://schemas.openxmlformats.org/drawingml/2006/main">
            <a:off x="3124200" y="3200400"/>
            <a:ext cx="5943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650" b="1">
                <a:solidFill>
                  <a:srgbClr val="FFFFFF"/>
                </a:solidFill>
              </a:defRPr>
            </a:pPr>
            <a:r>
              <a:rPr sz="1650" b="1">
                <a:solidFill>
                  <a:srgbClr val="FFFFFF"/>
                </a:solidFill>
              </a:rPr>
              <a:t>ACCEPT COACHING</a:t>
            </a:r>
          </a:p>
        </p:txBody>
      </p:sp>
      <p:sp>
        <p:nvSpPr>
          <p:cNvPr id="9" name="">
            <a:extLst xmlns:a="http://schemas.openxmlformats.org/drawingml/2006/main">
              <a:ext uri="{FF2B5EF4-FFF2-40B4-BE49-F238E27FC236}">
                <a16:creationId xmlns:a16="http://schemas.microsoft.com/office/drawing/2014/main" id="{8FBD331D-26D3-4B58-97F2-B15A5D2CF0E0}"/>
              </a:ext>
            </a:extLst>
          </p:cNvPr>
          <p:cNvSpPr>
            <a:spLocks xmlns:a="http://schemas.openxmlformats.org/drawingml/2006/main" noGrp="1"/>
          </p:cNvSpPr>
          <p:nvPr/>
        </p:nvSpPr>
        <p:spPr>
          <a:xfrm xmlns:a="http://schemas.openxmlformats.org/drawingml/2006/main">
            <a:off x="4686300" y="3581400"/>
            <a:ext cx="2819400" cy="19050"/>
          </a:xfrm>
          <a:prstGeom xmlns:a="http://schemas.openxmlformats.org/drawingml/2006/main" prst="rect">
            <a:avLst/>
          </a:prstGeom>
          <a:solidFill xmlns:a="http://schemas.openxmlformats.org/drawingml/2006/main">
            <a:srgbClr val="517965"/>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A916CCE-FE2C-47EF-908E-CD9935B932FC}"/>
              </a:ext>
            </a:extLst>
          </p:cNvPr>
          <p:cNvSpPr>
            <a:spLocks xmlns:a="http://schemas.openxmlformats.org/drawingml/2006/main" noGrp="1"/>
          </p:cNvSpPr>
          <p:nvPr/>
        </p:nvSpPr>
        <p:spPr>
          <a:xfrm xmlns:a="http://schemas.openxmlformats.org/drawingml/2006/main">
            <a:off x="3124200" y="3752850"/>
            <a:ext cx="5943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650" b="1">
                <a:solidFill>
                  <a:srgbClr val="FFFFFF"/>
                </a:solidFill>
              </a:defRPr>
            </a:pPr>
            <a:r>
              <a:rPr sz="1650" b="1">
                <a:solidFill>
                  <a:srgbClr val="FFFFFF"/>
                </a:solidFill>
              </a:rPr>
              <a:t>SEEK A MENTOR</a:t>
            </a:r>
          </a:p>
        </p:txBody>
      </p:sp>
      <p:sp>
        <p:nvSpPr>
          <p:cNvPr id="11" name="">
            <a:extLst xmlns:a="http://schemas.openxmlformats.org/drawingml/2006/main">
              <a:ext uri="{FF2B5EF4-FFF2-40B4-BE49-F238E27FC236}">
                <a16:creationId xmlns:a16="http://schemas.microsoft.com/office/drawing/2014/main" id="{C0E199DD-D9FD-48F6-A89A-C107122C2623}"/>
              </a:ext>
            </a:extLst>
          </p:cNvPr>
          <p:cNvSpPr>
            <a:spLocks xmlns:a="http://schemas.openxmlformats.org/drawingml/2006/main" noGrp="1"/>
          </p:cNvSpPr>
          <p:nvPr/>
        </p:nvSpPr>
        <p:spPr>
          <a:xfrm xmlns:a="http://schemas.openxmlformats.org/drawingml/2006/main">
            <a:off x="4686300" y="4133850"/>
            <a:ext cx="2819400" cy="19050"/>
          </a:xfrm>
          <a:prstGeom xmlns:a="http://schemas.openxmlformats.org/drawingml/2006/main" prst="rect">
            <a:avLst/>
          </a:prstGeom>
          <a:solidFill xmlns:a="http://schemas.openxmlformats.org/drawingml/2006/main">
            <a:srgbClr val="517965"/>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6128AE0-2679-40FC-83BC-BE300AAD65BD}"/>
              </a:ext>
            </a:extLst>
          </p:cNvPr>
          <p:cNvSpPr>
            <a:spLocks xmlns:a="http://schemas.openxmlformats.org/drawingml/2006/main" noGrp="1"/>
          </p:cNvSpPr>
          <p:nvPr/>
        </p:nvSpPr>
        <p:spPr>
          <a:xfrm xmlns:a="http://schemas.openxmlformats.org/drawingml/2006/main">
            <a:off x="3124200" y="4305300"/>
            <a:ext cx="5943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650" b="1">
                <a:solidFill>
                  <a:srgbClr val="FFFFFF"/>
                </a:solidFill>
              </a:defRPr>
            </a:pPr>
            <a:r>
              <a:rPr sz="1650" b="1">
                <a:solidFill>
                  <a:srgbClr val="FFFFFF"/>
                </a:solidFill>
              </a:rPr>
              <a:t>FOLLOW THE PROCESS</a:t>
            </a:r>
          </a:p>
        </p:txBody>
      </p:sp>
      <p:sp>
        <p:nvSpPr>
          <p:cNvPr id="13" name="">
            <a:extLst xmlns:a="http://schemas.openxmlformats.org/drawingml/2006/main">
              <a:ext uri="{FF2B5EF4-FFF2-40B4-BE49-F238E27FC236}">
                <a16:creationId xmlns:a16="http://schemas.microsoft.com/office/drawing/2014/main" id="{FCAC3D7D-1488-4A20-8FBB-ED23D33EB99C}"/>
              </a:ext>
            </a:extLst>
          </p:cNvPr>
          <p:cNvSpPr>
            <a:spLocks xmlns:a="http://schemas.openxmlformats.org/drawingml/2006/main" noGrp="1"/>
          </p:cNvSpPr>
          <p:nvPr/>
        </p:nvSpPr>
        <p:spPr>
          <a:xfrm xmlns:a="http://schemas.openxmlformats.org/drawingml/2006/main">
            <a:off x="4686300" y="4686300"/>
            <a:ext cx="2819400" cy="19050"/>
          </a:xfrm>
          <a:prstGeom xmlns:a="http://schemas.openxmlformats.org/drawingml/2006/main" prst="rect">
            <a:avLst/>
          </a:prstGeom>
          <a:solidFill xmlns:a="http://schemas.openxmlformats.org/drawingml/2006/main">
            <a:srgbClr val="517965"/>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85EFDB6-4174-4D83-86AD-E9E947D6C22B}"/>
              </a:ext>
            </a:extLst>
          </p:cNvPr>
          <p:cNvSpPr>
            <a:spLocks xmlns:a="http://schemas.openxmlformats.org/drawingml/2006/main" noGrp="1"/>
          </p:cNvSpPr>
          <p:nvPr/>
        </p:nvSpPr>
        <p:spPr>
          <a:xfrm xmlns:a="http://schemas.openxmlformats.org/drawingml/2006/main">
            <a:off x="3124200" y="4857750"/>
            <a:ext cx="5943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650" b="1">
                <a:solidFill>
                  <a:srgbClr val="FFFFFF"/>
                </a:solidFill>
              </a:defRPr>
            </a:pPr>
            <a:r>
              <a:rPr sz="1650" b="1">
                <a:solidFill>
                  <a:srgbClr val="FFFFFF"/>
                </a:solidFill>
              </a:rPr>
              <a:t>MEASURE THE RESULT</a:t>
            </a:r>
          </a:p>
        </p:txBody>
      </p:sp>
      <p:sp>
        <p:nvSpPr>
          <p:cNvPr id="15" name="">
            <a:extLst xmlns:a="http://schemas.openxmlformats.org/drawingml/2006/main">
              <a:ext uri="{FF2B5EF4-FFF2-40B4-BE49-F238E27FC236}">
                <a16:creationId xmlns:a16="http://schemas.microsoft.com/office/drawing/2014/main" id="{F70A24C5-76D3-46E0-BC15-D38A4ED3D85D}"/>
              </a:ext>
            </a:extLst>
          </p:cNvPr>
          <p:cNvSpPr>
            <a:spLocks xmlns:a="http://schemas.openxmlformats.org/drawingml/2006/main" noGrp="1"/>
          </p:cNvSpPr>
          <p:nvPr/>
        </p:nvSpPr>
        <p:spPr>
          <a:xfrm xmlns:a="http://schemas.openxmlformats.org/drawingml/2006/main">
            <a:off x="4686300" y="5238750"/>
            <a:ext cx="2819400" cy="19050"/>
          </a:xfrm>
          <a:prstGeom xmlns:a="http://schemas.openxmlformats.org/drawingml/2006/main" prst="rect">
            <a:avLst/>
          </a:prstGeom>
          <a:solidFill xmlns:a="http://schemas.openxmlformats.org/drawingml/2006/main">
            <a:srgbClr val="517965"/>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45B8764-26BA-4FAE-B98A-4B29AF44A4FE}"/>
              </a:ext>
            </a:extLst>
          </p:cNvPr>
          <p:cNvSpPr>
            <a:spLocks xmlns:a="http://schemas.openxmlformats.org/drawingml/2006/main" noGrp="1"/>
          </p:cNvSpPr>
          <p:nvPr/>
        </p:nvSpPr>
        <p:spPr>
          <a:xfrm xmlns:a="http://schemas.openxmlformats.org/drawingml/2006/main">
            <a:off x="3238500" y="5562600"/>
            <a:ext cx="5715000" cy="552450"/>
          </a:xfrm>
          <a:prstGeom xmlns:a="http://schemas.openxmlformats.org/drawingml/2006/main" prst="roundRect">
            <a:avLst>
              <a:gd name="adj" fmla="val 13793"/>
            </a:avLst>
          </a:prstGeom>
          <a:solidFill xmlns:a="http://schemas.openxmlformats.org/drawingml/2006/main">
            <a:srgbClr val="147A45"/>
          </a:solidFill>
          <a:ln xmlns:a="http://schemas.openxmlformats.org/drawingml/2006/main" w="9525">
            <a:solidFill>
              <a:srgbClr val="147A45"/>
            </a:solidFill>
            <a:prstDash val="solid"/>
          </a:ln>
        </p:spPr>
      </p:sp>
      <p:sp>
        <p:nvSpPr>
          <p:cNvPr id="17" name="">
            <a:extLst xmlns:a="http://schemas.openxmlformats.org/drawingml/2006/main">
              <a:ext uri="{FF2B5EF4-FFF2-40B4-BE49-F238E27FC236}">
                <a16:creationId xmlns:a16="http://schemas.microsoft.com/office/drawing/2014/main" id="{DB393096-9732-4937-8AD1-87A57949F5EF}"/>
              </a:ext>
            </a:extLst>
          </p:cNvPr>
          <p:cNvSpPr>
            <a:spLocks xmlns:a="http://schemas.openxmlformats.org/drawingml/2006/main" noGrp="1"/>
          </p:cNvSpPr>
          <p:nvPr/>
        </p:nvSpPr>
        <p:spPr>
          <a:xfrm xmlns:a="http://schemas.openxmlformats.org/drawingml/2006/main">
            <a:off x="3409950" y="5724525"/>
            <a:ext cx="53721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500" b="1">
                <a:solidFill>
                  <a:srgbClr val="FFFFFF"/>
                </a:solidFill>
              </a:defRPr>
            </a:pPr>
            <a:r>
              <a:rPr sz="1500" b="1">
                <a:solidFill>
                  <a:srgbClr val="FFFFFF"/>
                </a:solidFill>
              </a:rPr>
              <a:t>ENGAGE WITH CATALYST 4 GROWTH</a:t>
            </a:r>
          </a:p>
        </p:txBody>
      </p:sp>
      <p:sp>
        <p:nvSpPr>
          <p:cNvPr id="18" name="">
            <a:extLst xmlns:a="http://schemas.openxmlformats.org/drawingml/2006/main">
              <a:ext uri="{FF2B5EF4-FFF2-40B4-BE49-F238E27FC236}">
                <a16:creationId xmlns:a16="http://schemas.microsoft.com/office/drawing/2014/main" id="{A2944485-33A7-4531-9AC3-B6FE8A842DDA}"/>
              </a:ext>
            </a:extLst>
          </p:cNvPr>
          <p:cNvSpPr>
            <a:spLocks xmlns:a="http://schemas.openxmlformats.org/drawingml/2006/main" noGrp="1"/>
          </p:cNvSpPr>
          <p:nvPr/>
        </p:nvSpPr>
        <p:spPr>
          <a:xfrm xmlns:a="http://schemas.openxmlformats.org/drawingml/2006/main">
            <a:off x="685800" y="6267450"/>
            <a:ext cx="108204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defRPr sz="1050" b="1">
                <a:solidFill>
                  <a:srgbClr val="BBD1C5"/>
                </a:solidFill>
              </a:defRPr>
            </a:pPr>
            <a:r>
              <a:rPr sz="1050" b="1">
                <a:solidFill>
                  <a:srgbClr val="BBD1C5"/>
                </a:solidFill>
              </a:rPr>
              <a:t>Catalyst4Growth.com</a:t>
            </a:r>
          </a:p>
        </p:txBody>
      </p:sp>
    </p:spTree>
    <p:extLst>
      <p:ext uri="{BB962C8B-B14F-4D97-AF65-F5344CB8AC3E}">
        <p14:creationId xmlns:p14="http://schemas.microsoft.com/office/powerpoint/2010/main" val="130508980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2026-08-30T22:08:31.5920000Z</dcterms:created>
  <dcterms:modified xsi:type="dcterms:W3CDTF">2026-08-30T22:08:31.5920000Z</dcterms:modified>
</coreProperties>
</file>