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6afaae05bb42eb" /><Relationship Type="http://schemas.openxmlformats.org/officeDocument/2006/relationships/extended-properties" Target="/docProps/app.xml" Id="Rcd2eec0a8f8c4f6a" /><Relationship Type="http://schemas.openxmlformats.org/officeDocument/2006/relationships/officeDocument" Target="/ppt/presentation.xml" Id="R436e9d62314c4b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9b529d3efd4360"/>
  </p:sldMasterIdLst>
  <p:notesMasterIdLst>
    <p:notesMasterId xmlns:r="http://schemas.openxmlformats.org/officeDocument/2006/relationships" r:id="Rcef14774b55d4645"/>
  </p:notesMasterIdLst>
  <p:sldIdLst>
    <p:sldId xmlns:r="http://schemas.openxmlformats.org/officeDocument/2006/relationships" id="256" r:id="R2d8e8709d7e349ec"/>
    <p:sldId xmlns:r="http://schemas.openxmlformats.org/officeDocument/2006/relationships" id="257" r:id="R249314e5d70a4bac"/>
    <p:sldId xmlns:r="http://schemas.openxmlformats.org/officeDocument/2006/relationships" id="258" r:id="Rc52be544a40d4ad8"/>
    <p:sldId xmlns:r="http://schemas.openxmlformats.org/officeDocument/2006/relationships" id="259" r:id="R5289e84540924644"/>
    <p:sldId xmlns:r="http://schemas.openxmlformats.org/officeDocument/2006/relationships" id="260" r:id="Rb8fe743aaf874c0c"/>
    <p:sldId xmlns:r="http://schemas.openxmlformats.org/officeDocument/2006/relationships" id="261" r:id="Rbc9cbcabd855402b"/>
    <p:sldId xmlns:r="http://schemas.openxmlformats.org/officeDocument/2006/relationships" id="262" r:id="R9ad417f7abf342f4"/>
    <p:sldId xmlns:r="http://schemas.openxmlformats.org/officeDocument/2006/relationships" id="263" r:id="R5ab7584763bd49a4"/>
    <p:sldId xmlns:r="http://schemas.openxmlformats.org/officeDocument/2006/relationships" id="264" r:id="R43bdae517e344ee8"/>
    <p:sldId xmlns:r="http://schemas.openxmlformats.org/officeDocument/2006/relationships" id="265" r:id="Rb098cbcb88854583"/>
    <p:sldId xmlns:r="http://schemas.openxmlformats.org/officeDocument/2006/relationships" id="266" r:id="R1f6ef8b979af4ba8"/>
    <p:sldId xmlns:r="http://schemas.openxmlformats.org/officeDocument/2006/relationships" id="267" r:id="R2ff750bdf4b146a8"/>
    <p:sldId xmlns:r="http://schemas.openxmlformats.org/officeDocument/2006/relationships" id="268" r:id="R314a311290944a6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4803f84eb841bc" /><Relationship Type="http://schemas.openxmlformats.org/officeDocument/2006/relationships/slideMaster" Target="/ppt/slideMasters/slideMaster1.xml" Id="R299b529d3efd4360" /><Relationship Type="http://schemas.openxmlformats.org/officeDocument/2006/relationships/notesMaster" Target="/ppt/notesMasters/notesMaster1.xml" Id="Rcef14774b55d4645" /><Relationship Type="http://schemas.openxmlformats.org/officeDocument/2006/relationships/presProps" Target="/ppt/presProps.xml" Id="R087e6aaa7c924273" /><Relationship Type="http://schemas.openxmlformats.org/officeDocument/2006/relationships/tableStyles" Target="/ppt/tableStyles.xml" Id="R16d61dee5eba488a" /><Relationship Type="http://schemas.openxmlformats.org/officeDocument/2006/relationships/slide" Target="/ppt/slides/slide1.xml" Id="R2d8e8709d7e349ec" /><Relationship Type="http://schemas.openxmlformats.org/officeDocument/2006/relationships/slide" Target="/ppt/slides/slide2.xml" Id="R249314e5d70a4bac" /><Relationship Type="http://schemas.openxmlformats.org/officeDocument/2006/relationships/slide" Target="/ppt/slides/slide3.xml" Id="Rc52be544a40d4ad8" /><Relationship Type="http://schemas.openxmlformats.org/officeDocument/2006/relationships/slide" Target="/ppt/slides/slide4.xml" Id="R5289e84540924644" /><Relationship Type="http://schemas.openxmlformats.org/officeDocument/2006/relationships/slide" Target="/ppt/slides/slide5.xml" Id="Rb8fe743aaf874c0c" /><Relationship Type="http://schemas.openxmlformats.org/officeDocument/2006/relationships/slide" Target="/ppt/slides/slide6.xml" Id="Rbc9cbcabd855402b" /><Relationship Type="http://schemas.openxmlformats.org/officeDocument/2006/relationships/slide" Target="/ppt/slides/slide7.xml" Id="R9ad417f7abf342f4" /><Relationship Type="http://schemas.openxmlformats.org/officeDocument/2006/relationships/slide" Target="/ppt/slides/slide8.xml" Id="R5ab7584763bd49a4" /><Relationship Type="http://schemas.openxmlformats.org/officeDocument/2006/relationships/slide" Target="/ppt/slides/slide9.xml" Id="R43bdae517e344ee8" /><Relationship Type="http://schemas.openxmlformats.org/officeDocument/2006/relationships/slide" Target="/ppt/slides/slide10.xml" Id="Rb098cbcb88854583" /><Relationship Type="http://schemas.openxmlformats.org/officeDocument/2006/relationships/slide" Target="/ppt/slides/slide11.xml" Id="R1f6ef8b979af4ba8" /><Relationship Type="http://schemas.openxmlformats.org/officeDocument/2006/relationships/slide" Target="/ppt/slides/slide12.xml" Id="R2ff750bdf4b146a8" /><Relationship Type="http://schemas.openxmlformats.org/officeDocument/2006/relationships/slide" Target="/ppt/slides/slide13.xml" Id="R314a311290944a6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ec15eb3b7d5474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b5137c9574344ae" /><Relationship Type="http://schemas.openxmlformats.org/officeDocument/2006/relationships/notesMaster" Target="/ppt/notesMasters/notesMaster1.xml" Id="R787306596bdd4c8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44959c87cbe49b8" /><Relationship Type="http://schemas.openxmlformats.org/officeDocument/2006/relationships/notesMaster" Target="/ppt/notesMasters/notesMaster1.xml" Id="R3f5ffc5e719b41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9c2ecbc801541f3" /><Relationship Type="http://schemas.openxmlformats.org/officeDocument/2006/relationships/notesMaster" Target="/ppt/notesMasters/notesMaster1.xml" Id="R0379dca2b8364ae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a3081a0aff4831" /><Relationship Type="http://schemas.openxmlformats.org/officeDocument/2006/relationships/notesMaster" Target="/ppt/notesMasters/notesMaster1.xml" Id="R4f611de6fbcb438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bfc61aaf1f4412e" /><Relationship Type="http://schemas.openxmlformats.org/officeDocument/2006/relationships/notesMaster" Target="/ppt/notesMasters/notesMaster1.xml" Id="R959d565ce16340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5ff08d98ac44ed2" /><Relationship Type="http://schemas.openxmlformats.org/officeDocument/2006/relationships/notesMaster" Target="/ppt/notesMasters/notesMaster1.xml" Id="R7deaa872b1914a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2234b93a26143c8" /><Relationship Type="http://schemas.openxmlformats.org/officeDocument/2006/relationships/notesMaster" Target="/ppt/notesMasters/notesMaster1.xml" Id="R8f2d7e6d19094e6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c258b67075c4959" /><Relationship Type="http://schemas.openxmlformats.org/officeDocument/2006/relationships/notesMaster" Target="/ppt/notesMasters/notesMaster1.xml" Id="R78be60d515c047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7dadd1ddcc4f79" /><Relationship Type="http://schemas.openxmlformats.org/officeDocument/2006/relationships/notesMaster" Target="/ppt/notesMasters/notesMaster1.xml" Id="R89e1459d50a546f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12c790467dc41a4" /><Relationship Type="http://schemas.openxmlformats.org/officeDocument/2006/relationships/notesMaster" Target="/ppt/notesMasters/notesMaster1.xml" Id="R9bd2e260ae514ef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63903dddab249c0" /><Relationship Type="http://schemas.openxmlformats.org/officeDocument/2006/relationships/notesMaster" Target="/ppt/notesMasters/notesMaster1.xml" Id="R6bc7d312d2eb407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875495b20624ec9" /><Relationship Type="http://schemas.openxmlformats.org/officeDocument/2006/relationships/notesMaster" Target="/ppt/notesMasters/notesMaster1.xml" Id="Rfde106461204461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92e7667305e4de1" /><Relationship Type="http://schemas.openxmlformats.org/officeDocument/2006/relationships/notesMaster" Target="/ppt/notesMasters/notesMaster1.xml" Id="R8106a5d30b054f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tension: the shiny ball always promises speed, certainty, and relief. The cost is rarely visible at the moment of pursuit.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AI-generated hero image created for this presentation by OpenAI ImageGen,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Different shiny balls, same emotional promise. Make clear that innovation is valuable when it is evaluated, timed, and integrated. Random pursuit is not innovation.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Walk the room through the cycle. Ask which stage their practice is in today. The cycle becomes expensive because it prevents enough repetitions to identify the real constraint.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the advisor-specific proof point. Do not interpret correlation as a guarantee. The study shows that intentional, documented strategy is strongly associated with better growth outcomes.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Charles Schwab, 2024 RIA Benchmarking Study, pp. 2 and 20. 1,304 firms representing $2 trillion in AUM. https://content.schwab.com/web/retail/public/about-schwab/2024-Charles-Schwab-RIA-Benchmarking-Study.pdf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Research on task switching shows measurable time costs when people shift between tasks, including when the tasks are familiar. In a practice, the same principle appears at a larger scale when teams repeatedly retool campaigns, scripts, vendors, and workflows.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Rubinstein, Meyer, and Evans, 2001, Executive Control of Cognitive Processes in Task Switching, Journal of Experimental Psychology: Human Perception and Performance. https://www.apa.org/pubs/journals/releases/xhp274763.pdf</a:t>
            </a:r>
          </a:p>
          <a:p xmlns:a="http://schemas.openxmlformats.org/drawingml/2006/main">
            <a:r>
              <a:t>American Psychological Association, Multitasking: Switching Costs. https://www.apa.org/topics/research/multitasking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slide as the diagnostic reset. Most plans are labeled failures before the team isolates whether the breakdown is message, market, activity, skill, process, or duration.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leadership disciplines. The advisor must lead self first, then create stability for the team. The objective is not stubbornness. It is mature, evidence-based persistence.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disciplined practice does not reject opportunities. It requires them to clear a strategic filter. The fourth question is critical because every new priority consumes capacity.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90-day window is a management framework, not a universal scientific threshold. The key is to agree in advance on activity, learning cadence, decision date, and exceptions.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Leading indicators show whether the work happened. Conversion metrics reveal skill and process constraints. Business outcomes confirm whether the engine creates value. Review all three levels.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slide prevents the message from becoming blind persistence. Courage can mean staying. It can also mean admitting that the economics, fit, compliance risk, or repeated results justify a disciplined pivot.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Pause here. This is the personal leadership moment. The shiny ball is powerful because it offers an external answer to an internal development challenge.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with a direct commitment. Ask every participant to name the strategy they will recommit to, the metric they will track, and the date they will make an evidence-based decision.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a7b27f56d44e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32ea1fff10049fd" /><Relationship Type="http://schemas.openxmlformats.org/officeDocument/2006/relationships/slideLayout" Target="/ppt/slideLayouts/slideLayout1.xml" Id="R02a4688d39d8430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a4688d39d843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a4085b9503433b" /><Relationship Type="http://schemas.openxmlformats.org/officeDocument/2006/relationships/image" Target="/ppt/media/image.png" Id="Rd8f0d8b2507a4fc8" /><Relationship Type="http://schemas.openxmlformats.org/officeDocument/2006/relationships/notesSlide" Target="/ppt/notesSlides/notesSlide1.xml" Id="Rc67218768a204d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261963dd1249de" /><Relationship Type="http://schemas.openxmlformats.org/officeDocument/2006/relationships/notesSlide" Target="/ppt/notesSlides/notesSlide2.xml" Id="R132537a7e31947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98d053ee4f4283" /><Relationship Type="http://schemas.openxmlformats.org/officeDocument/2006/relationships/notesSlide" Target="/ppt/notesSlides/notesSlide3.xml" Id="R6bed5c89c0db48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97c675db854717" /><Relationship Type="http://schemas.openxmlformats.org/officeDocument/2006/relationships/notesSlide" Target="/ppt/notesSlides/notesSlide4.xml" Id="Rd3c76902f43947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30dd8ff4ad41f1" /><Relationship Type="http://schemas.openxmlformats.org/officeDocument/2006/relationships/notesSlide" Target="/ppt/notesSlides/notesSlide5.xml" Id="R1d299086e7ed4c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6f25cdc74b4fe6" /><Relationship Type="http://schemas.openxmlformats.org/officeDocument/2006/relationships/notesSlide" Target="/ppt/notesSlides/notesSlide6.xml" Id="Re13645c5b5854c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7c5b153e64554" /><Relationship Type="http://schemas.openxmlformats.org/officeDocument/2006/relationships/notesSlide" Target="/ppt/notesSlides/notesSlide7.xml" Id="R46f65b24e2d04e5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ce3801d894abc" /><Relationship Type="http://schemas.openxmlformats.org/officeDocument/2006/relationships/notesSlide" Target="/ppt/notesSlides/notesSlide8.xml" Id="Rff164f54a4aa4e0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715ae7f4fe4893" /><Relationship Type="http://schemas.openxmlformats.org/officeDocument/2006/relationships/notesSlide" Target="/ppt/notesSlides/notesSlide9.xml" Id="Ra5885f84a76f42c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a77a26fd9c4ec2" /><Relationship Type="http://schemas.openxmlformats.org/officeDocument/2006/relationships/notesSlide" Target="/ppt/notesSlides/notesSlide10.xml" Id="Ra8c912538f0e43a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34677601214615" /><Relationship Type="http://schemas.openxmlformats.org/officeDocument/2006/relationships/notesSlide" Target="/ppt/notesSlides/notesSlide11.xml" Id="Ra058d8c4021c45f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cd04e235fe4c74" /><Relationship Type="http://schemas.openxmlformats.org/officeDocument/2006/relationships/notesSlide" Target="/ppt/notesSlides/notesSlide12.xml" Id="Rae30fbbd8c7249e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3c8aa349b64c63" /><Relationship Type="http://schemas.openxmlformats.org/officeDocument/2006/relationships/notesSlide" Target="/ppt/notesSlides/notesSlide13.xml" Id="R8ad4ff0792fa40e9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f0d8b2507a4fc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866774-3AF1-48BA-BB91-5B021CE34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572250" cy="6858000"/>
          </a:xfrm>
          <a:prstGeom xmlns:a="http://schemas.openxmlformats.org/drawingml/2006/main" prst="roundRect">
            <a:avLst>
              <a:gd name="adj" fmla="val 1739"/>
            </a:avLst>
          </a:prstGeom>
          <a:solidFill xmlns:a="http://schemas.openxmlformats.org/drawingml/2006/main">
            <a:srgbClr val="07100C">
              <a:alpha val="8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BD565-0638-4063-80BA-7BF05E649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8D878"/>
                </a:solidFill>
              </a:defRPr>
            </a:pPr>
            <a:r>
              <a:rPr sz="1125" b="1">
                <a:solidFill>
                  <a:srgbClr val="38D878"/>
                </a:solidFill>
              </a:rPr>
              <a:t>C4G WHITE PAPER PRESENTATION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6A9873-2FB8-4BB4-9A04-CD745E3E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4953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F5F7F5"/>
                </a:solidFill>
              </a:defRPr>
            </a:pPr>
            <a:r>
              <a:rPr sz="4800" b="1">
                <a:solidFill>
                  <a:srgbClr val="F5F7F5"/>
                </a:solidFill>
              </a:rPr>
              <a:t>THE</a:t>
            </a:r>
          </a:p>
          <a:p xmlns:a="http://schemas.openxmlformats.org/drawingml/2006/main">
            <a:pPr algn="l">
              <a:defRPr sz="4800" b="1">
                <a:solidFill>
                  <a:srgbClr val="F5F7F5"/>
                </a:solidFill>
              </a:defRPr>
            </a:pPr>
            <a:r>
              <a:rPr sz="4800" b="1">
                <a:solidFill>
                  <a:srgbClr val="F5F7F5"/>
                </a:solidFill>
              </a:rPr>
              <a:t>SHINY BALL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D67DDE-AD15-4A1F-AEDE-8FEEAA8E9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5F7F5"/>
                </a:solidFill>
              </a:defRPr>
            </a:pPr>
            <a:r>
              <a:rPr sz="1875" b="0">
                <a:solidFill>
                  <a:srgbClr val="F5F7F5"/>
                </a:solidFill>
              </a:rPr>
              <a:t>Why advisors abandon good strategies too soon, and how discipline turns plans into growth.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40B1EA-234F-4F0B-BDE0-785ABEE1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57750"/>
            <a:ext cx="10477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C1170F-E488-400F-A98A-D0C4201C9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24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AAB4AE"/>
                </a:solidFill>
              </a:defRPr>
            </a:pPr>
            <a:r>
              <a:rPr sz="1200" b="1">
                <a:solidFill>
                  <a:srgbClr val="AAB4AE"/>
                </a:solidFill>
              </a:rPr>
              <a:t>John A. Kailunas II  |  Catalyst4Growth</a:t>
            </a:r>
          </a:p>
        </p:txBody>
      </p:sp>
    </p:spTree>
    <p:extLst>
      <p:ext uri="{BB962C8B-B14F-4D97-AF65-F5344CB8AC3E}">
        <p14:creationId xmlns:p14="http://schemas.microsoft.com/office/powerpoint/2010/main" val="4890193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D8F85E-56AE-4772-B971-005ED75D1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THE SEDUCTION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1AEA38-68E8-467A-B16B-65E370A7E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7F5"/>
                </a:solidFill>
              </a:defRPr>
            </a:pPr>
            <a:r>
              <a:rPr sz="2850" b="1">
                <a:solidFill>
                  <a:srgbClr val="F5F7F5"/>
                </a:solidFill>
              </a:rPr>
              <a:t>The shiny ball sells relief, not results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2E34D-04D5-48DB-8C12-B60F95AEB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17692A-4F20-46CB-AEB7-4FB5D634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CATALYST4GROWTH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8D88EF-B203-47FF-9F1C-A56C40D2E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7D5B39-2E91-4377-93C0-EBB08DFB1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828800"/>
            <a:ext cx="105537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F5F7F5"/>
                </a:solidFill>
              </a:defRPr>
            </a:pPr>
            <a:r>
              <a:rPr sz="2700" b="1">
                <a:solidFill>
                  <a:srgbClr val="F5F7F5"/>
                </a:solidFill>
              </a:rPr>
              <a:t>“This will finally make growth easy.”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7FFC5C-D48D-495A-8CE2-CD251742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90850"/>
            <a:ext cx="333375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06B4A1-4E97-418B-80B2-E51DC609B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238500"/>
            <a:ext cx="2876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A NEW SYSTEM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B96B3A-060E-4D6A-8F95-7938F1E0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33800"/>
            <a:ext cx="28765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5F7F5"/>
                </a:solidFill>
              </a:defRPr>
            </a:pPr>
            <a:r>
              <a:rPr sz="1875" b="1">
                <a:solidFill>
                  <a:srgbClr val="F5F7F5"/>
                </a:solidFill>
              </a:rPr>
              <a:t>Promises certainty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AD821D-9B44-4B0D-9DF4-2E4B4CAF8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2876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AAB4AE"/>
                </a:solidFill>
              </a:defRPr>
            </a:pPr>
            <a:r>
              <a:rPr sz="1200" b="0">
                <a:solidFill>
                  <a:srgbClr val="AAB4AE"/>
                </a:solidFill>
              </a:rPr>
              <a:t>The hard work is still waiting.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727A7E-2E72-4E60-A9D3-26E03651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90850"/>
            <a:ext cx="333375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CBDDF9-4388-40F3-A1DF-EF77D789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3238500"/>
            <a:ext cx="2876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A NEW VENDOR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076198-FE2B-4BFF-9A69-AA9635762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3733800"/>
            <a:ext cx="28765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5F7F5"/>
                </a:solidFill>
              </a:defRPr>
            </a:pPr>
            <a:r>
              <a:rPr sz="1875" b="1">
                <a:solidFill>
                  <a:srgbClr val="F5F7F5"/>
                </a:solidFill>
              </a:rPr>
              <a:t>Promises speed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169FFB-44EA-4136-9CC6-E1F7FBF6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4286250"/>
            <a:ext cx="2876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AAB4AE"/>
                </a:solidFill>
              </a:defRPr>
            </a:pPr>
            <a:r>
              <a:rPr sz="1200" b="0">
                <a:solidFill>
                  <a:srgbClr val="AAB4AE"/>
                </a:solidFill>
              </a:rPr>
              <a:t>The hard work is still waiting.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0FB196-A7ED-4F15-9058-584822BE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90850"/>
            <a:ext cx="333375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2BE3AE-EABF-4526-A246-53D529AE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238500"/>
            <a:ext cx="2876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A NEW TACTIC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004D17-B457-485F-9769-96061AE63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733800"/>
            <a:ext cx="28765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5F7F5"/>
                </a:solidFill>
              </a:defRPr>
            </a:pPr>
            <a:r>
              <a:rPr sz="1875" b="1">
                <a:solidFill>
                  <a:srgbClr val="F5F7F5"/>
                </a:solidFill>
              </a:rPr>
              <a:t>Promises novelty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E11ACD-2627-4E21-B640-9E7B1FED5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286250"/>
            <a:ext cx="2876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AAB4AE"/>
                </a:solidFill>
              </a:defRPr>
            </a:pPr>
            <a:r>
              <a:rPr sz="1200" b="0">
                <a:solidFill>
                  <a:srgbClr val="AAB4AE"/>
                </a:solidFill>
              </a:rPr>
              <a:t>The hard work is still waiting.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F81A0B-9AAA-455A-A38C-8104E3E9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387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38D878"/>
                </a:solidFill>
              </a:defRPr>
            </a:pPr>
            <a:r>
              <a:rPr sz="1800" b="1">
                <a:solidFill>
                  <a:srgbClr val="38D878"/>
                </a:solidFill>
              </a:rPr>
              <a:t>The danger is not exploring new ideas. The danger is using novelty to escape execution.</a:t>
            </a:r>
          </a:p>
        </p:txBody>
      </p:sp>
    </p:spTree>
    <p:extLst>
      <p:ext uri="{BB962C8B-B14F-4D97-AF65-F5344CB8AC3E}">
        <p14:creationId xmlns:p14="http://schemas.microsoft.com/office/powerpoint/2010/main" val="15102016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82258B-7705-4F50-BB01-EEC63FD02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THE PATTERN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2F34D0-AB25-4261-9AD5-F21E66B94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7F5"/>
                </a:solidFill>
              </a:defRPr>
            </a:pPr>
            <a:r>
              <a:rPr sz="2850" b="1">
                <a:solidFill>
                  <a:srgbClr val="F5F7F5"/>
                </a:solidFill>
              </a:rPr>
              <a:t>Every chase restarts the learning curve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613D37-FA11-474A-873F-92244993D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C8C171-2684-4A3D-A42E-3B317156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CATALYST4GROWTH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71D42B-9870-47AF-8DE8-E7BB870E0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FD9E31-7CD1-4ACF-9AE0-6B1C9174C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809750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C70F81-FDDE-4375-8319-DE4C1F392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622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462B02-8D97-4F5D-9730-3EDFD5D2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1466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5F7F5"/>
                </a:solidFill>
              </a:defRPr>
            </a:pPr>
            <a:r>
              <a:rPr sz="1500" b="1">
                <a:solidFill>
                  <a:srgbClr val="F5F7F5"/>
                </a:solidFill>
              </a:rPr>
              <a:t>Excitement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E54C53-A623-40EC-8CF3-4DC7BF760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24574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66736C"/>
                </a:solidFill>
              </a:defRPr>
            </a:pPr>
            <a:r>
              <a:rPr sz="2325" b="1">
                <a:solidFill>
                  <a:srgbClr val="66736C"/>
                </a:solidFill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D562A-854F-4427-8D99-A4E93048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2266950"/>
            <a:ext cx="1809750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C4B80F-B938-4D12-9BC0-ACB69CAD1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23622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D2F5A8-31F5-4EFF-9329-857003EDF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686050"/>
            <a:ext cx="1466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5F7F5"/>
                </a:solidFill>
              </a:defRPr>
            </a:pPr>
            <a:r>
              <a:rPr sz="1500" b="1">
                <a:solidFill>
                  <a:srgbClr val="F5F7F5"/>
                </a:solidFill>
              </a:rPr>
              <a:t>Early friction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D34EFC-622D-4FE9-9F31-917BBE674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4574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66736C"/>
                </a:solidFill>
              </a:defRPr>
            </a:pPr>
            <a:r>
              <a:rPr sz="2325" b="1">
                <a:solidFill>
                  <a:srgbClr val="66736C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EB2D47-19B1-4095-A647-D5E9C8EC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266950"/>
            <a:ext cx="1809750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C66242-0254-4929-B55C-8AC06829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3622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6F1069-071E-49E2-93CB-33364C426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686050"/>
            <a:ext cx="1466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5F7F5"/>
                </a:solidFill>
              </a:defRPr>
            </a:pPr>
            <a:r>
              <a:rPr sz="1500" b="1">
                <a:solidFill>
                  <a:srgbClr val="F5F7F5"/>
                </a:solidFill>
              </a:rPr>
              <a:t>Self-doubt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DD653E-D2CF-435F-868B-04D2A3971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4574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66736C"/>
                </a:solidFill>
              </a:defRPr>
            </a:pPr>
            <a:r>
              <a:rPr sz="2325" b="1">
                <a:solidFill>
                  <a:srgbClr val="66736C"/>
                </a:solidFill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8D4D05-A4A4-4444-B001-B238B5BF2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266950"/>
            <a:ext cx="1809750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651002-D4EB-4C1E-BED9-91A3555C4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23622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1C8235-FAE1-486C-B4F6-A27B8B581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686050"/>
            <a:ext cx="1466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5F7F5"/>
                </a:solidFill>
              </a:defRPr>
            </a:pPr>
            <a:r>
              <a:rPr sz="1500" b="1">
                <a:solidFill>
                  <a:srgbClr val="F5F7F5"/>
                </a:solidFill>
              </a:rPr>
              <a:t>Abandonment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7058D4-E31F-4035-8E81-90AE79A60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4574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66736C"/>
                </a:solidFill>
              </a:defRPr>
            </a:pPr>
            <a:r>
              <a:rPr sz="2325" b="1">
                <a:solidFill>
                  <a:srgbClr val="66736C"/>
                </a:solidFill>
              </a:rPr>
              <a:t>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2174FD-87A9-4961-9F9A-902AD9C5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266950"/>
            <a:ext cx="1809750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5FDA40-C44F-4563-87D1-DC1DC8F24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23622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90D0B"/>
                </a:solidFill>
              </a:defRPr>
            </a:pPr>
            <a:r>
              <a:rPr sz="1050" b="1">
                <a:solidFill>
                  <a:srgbClr val="090D0B"/>
                </a:solidFill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D3E00B-8BC9-4D82-B7C8-87976BB22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686050"/>
            <a:ext cx="1466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90D0B"/>
                </a:solidFill>
              </a:defRPr>
            </a:pPr>
            <a:r>
              <a:rPr sz="1500" b="1">
                <a:solidFill>
                  <a:srgbClr val="090D0B"/>
                </a:solidFill>
              </a:rPr>
              <a:t>New promise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748AB1-18AE-4184-AED9-6B3FE9FDF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857625"/>
            <a:ext cx="10058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5F7F5"/>
                </a:solidFill>
              </a:defRPr>
            </a:pPr>
            <a:r>
              <a:rPr sz="2550" b="1">
                <a:solidFill>
                  <a:srgbClr val="F5F7F5"/>
                </a:solidFill>
              </a:rPr>
              <a:t>What feels like movement is often repetition.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F73893-8FBB-450E-8847-02CB0795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619625"/>
            <a:ext cx="895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AAB4AE"/>
                </a:solidFill>
              </a:defRPr>
            </a:pPr>
            <a:r>
              <a:rPr sz="1725" b="0">
                <a:solidFill>
                  <a:srgbClr val="AAB4AE"/>
                </a:solidFill>
              </a:rPr>
              <a:t>Each reset discards data, weakens confidence, fractures team focus, and delays mastery.</a:t>
            </a:r>
          </a:p>
        </p:txBody>
      </p:sp>
    </p:spTree>
    <p:extLst>
      <p:ext uri="{BB962C8B-B14F-4D97-AF65-F5344CB8AC3E}">
        <p14:creationId xmlns:p14="http://schemas.microsoft.com/office/powerpoint/2010/main" val="18801378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0D6EBE-9C84-43EE-B398-F7821EA7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THE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714131-6448-4844-A873-EB24C371C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7F5"/>
                </a:solidFill>
              </a:defRPr>
            </a:pPr>
            <a:r>
              <a:rPr sz="2850" b="1">
                <a:solidFill>
                  <a:srgbClr val="F5F7F5"/>
                </a:solidFill>
              </a:rPr>
              <a:t>Documented strategy beats random activity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6123C1-8A4D-45A0-BD69-5671FEA34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636CDF-D455-4E57-9B52-28BBC6D8A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CATALYST4GROWTH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EC7E7A-74FD-4BE8-A3F0-A65ED355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95335C-E98E-4397-975F-DC1F9FE3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3714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900" b="1">
                <a:solidFill>
                  <a:srgbClr val="38D878"/>
                </a:solidFill>
              </a:defRPr>
            </a:pPr>
            <a:r>
              <a:rPr sz="6900" b="1">
                <a:solidFill>
                  <a:srgbClr val="38D878"/>
                </a:solidFill>
              </a:rPr>
              <a:t>+67%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8469C7-B91F-4FA4-9CFD-A590D4F7F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1945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5F7F5"/>
                </a:solidFill>
              </a:defRPr>
            </a:pPr>
            <a:r>
              <a:rPr sz="1875" b="1">
                <a:solidFill>
                  <a:srgbClr val="F5F7F5"/>
                </a:solidFill>
              </a:rPr>
              <a:t>more new clients and new-client assets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2B1A6B-28BD-4EE5-8976-3A30E5037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812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AAB4AE"/>
                </a:solidFill>
              </a:defRPr>
            </a:pPr>
            <a:r>
              <a:rPr sz="1500" b="1">
                <a:solidFill>
                  <a:srgbClr val="AAB4AE"/>
                </a:solidFill>
              </a:rPr>
              <a:t>Firms with all three: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6D2E0F-746C-4651-8D90-07F6B9704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457450"/>
            <a:ext cx="476250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1F0FAF-B16D-4CE7-9054-EFB99D3CB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57175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90D0B"/>
                </a:solidFill>
              </a:defRPr>
            </a:pPr>
            <a:r>
              <a:rPr sz="1500" b="1">
                <a:solidFill>
                  <a:srgbClr val="090D0B"/>
                </a:solidFill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379DAC-8D60-42E6-9714-4E92B4B7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552700"/>
            <a:ext cx="3714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Ideal-client profile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3C283B-864A-4DC5-9B26-D390D7B4D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33750"/>
            <a:ext cx="476250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68A1B0-8ECF-4233-9771-07B2AB5FB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44805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90D0B"/>
                </a:solidFill>
              </a:defRPr>
            </a:pPr>
            <a:r>
              <a:rPr sz="1500" b="1">
                <a:solidFill>
                  <a:srgbClr val="090D0B"/>
                </a:solidFill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088DD7-23A0-4C1F-AC4E-185BBB68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429000"/>
            <a:ext cx="3714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Client value proposition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DEC4CD-EEA0-4B53-AC30-2927BC63A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10050"/>
            <a:ext cx="476250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0EA100-6D39-4D5A-98CA-600F2448E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32435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90D0B"/>
                </a:solidFill>
              </a:defRPr>
            </a:pPr>
            <a:r>
              <a:rPr sz="1500" b="1">
                <a:solidFill>
                  <a:srgbClr val="090D0B"/>
                </a:solidFill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3383D5-054C-41D5-9B5F-C9527E4E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305300"/>
            <a:ext cx="3714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Marketing plan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BC3CC0-4B4D-4402-9A4A-02DC614F1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72075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38D878"/>
                </a:solidFill>
              </a:defRPr>
            </a:pPr>
            <a:r>
              <a:rPr sz="2100" b="1">
                <a:solidFill>
                  <a:srgbClr val="38D878"/>
                </a:solidFill>
              </a:rPr>
              <a:t>The lesson: clarity plus execution compounds.</a:t>
            </a:r>
          </a:p>
        </p:txBody>
      </p:sp>
    </p:spTree>
    <p:extLst>
      <p:ext uri="{BB962C8B-B14F-4D97-AF65-F5344CB8AC3E}">
        <p14:creationId xmlns:p14="http://schemas.microsoft.com/office/powerpoint/2010/main" val="3480008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6937CA-39F1-4699-9DBF-E397693A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THE HIDDEN BILL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1CD47E-BD97-466B-A57F-A8F2E330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7F5"/>
                </a:solidFill>
              </a:defRPr>
            </a:pPr>
            <a:r>
              <a:rPr sz="2850" b="1">
                <a:solidFill>
                  <a:srgbClr val="F5F7F5"/>
                </a:solidFill>
              </a:rPr>
              <a:t>Switching has a cost, even when it feels productive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7B3A9B-271B-42A7-ABD0-6448625F2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BC9255-0FCE-4577-AB4F-47D5C410F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CATALYST4GROWTH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01389B-52D6-4974-B552-E1AABE70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A97FC2-9C4B-401F-BF57-F3FE66567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812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ATTENTION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72715B-4058-470E-9DE7-EAF02D600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5715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4CC0FF-CBCA-45B1-9813-5B6EBF9C3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09850"/>
            <a:ext cx="447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5F7F5"/>
                </a:solidFill>
              </a:defRPr>
            </a:pPr>
            <a:r>
              <a:rPr sz="1800" b="1">
                <a:solidFill>
                  <a:srgbClr val="F5F7F5"/>
                </a:solidFill>
              </a:rPr>
              <a:t>Every switch requires mental reconfiguration.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EDC8D7-4D8A-4288-BF7C-376BD024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9812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3E7EB9-120A-4169-95A2-93DFE0D8D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381250"/>
            <a:ext cx="5715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F81ECA-D4D1-44D6-8FDC-C3103622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609850"/>
            <a:ext cx="447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5F7F5"/>
                </a:solidFill>
              </a:defRPr>
            </a:pPr>
            <a:r>
              <a:rPr sz="1800" b="1">
                <a:solidFill>
                  <a:srgbClr val="F5F7F5"/>
                </a:solidFill>
              </a:rPr>
              <a:t>A short test rarely produces a reliable signal.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3DA9C5-1BBD-45F3-ABC3-CA714C121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57625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TRUST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09D923-077A-4179-A54E-5929EEA10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57675"/>
            <a:ext cx="5715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58717F-350B-431F-9F93-204E3A49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86275"/>
            <a:ext cx="447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5F7F5"/>
                </a:solidFill>
              </a:defRPr>
            </a:pPr>
            <a:r>
              <a:rPr sz="1800" b="1">
                <a:solidFill>
                  <a:srgbClr val="F5F7F5"/>
                </a:solidFill>
              </a:rPr>
              <a:t>Teams stop believing the next initiative will last.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DA2E80-1922-4270-A184-CCCB3DB3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57625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SKILL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A34120-91A5-44A7-839E-E5931AC71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57675"/>
            <a:ext cx="5715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261B9-A633-4CDA-A350-6AD4BCB9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86275"/>
            <a:ext cx="447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5F7F5"/>
                </a:solidFill>
              </a:defRPr>
            </a:pPr>
            <a:r>
              <a:rPr sz="1800" b="1">
                <a:solidFill>
                  <a:srgbClr val="F5F7F5"/>
                </a:solidFill>
              </a:rPr>
              <a:t>Mastery never arrives without enough repetitions.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DDC1C9-A327-4AE2-B5E8-E6DB89E0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676900"/>
            <a:ext cx="781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665E"/>
                </a:solidFill>
              </a:defRPr>
            </a:pPr>
            <a:r>
              <a:rPr sz="2100" b="1">
                <a:solidFill>
                  <a:srgbClr val="FF665E"/>
                </a:solidFill>
              </a:rPr>
              <a:t>Busyness can hide strategic drift.</a:t>
            </a:r>
          </a:p>
        </p:txBody>
      </p:sp>
    </p:spTree>
    <p:extLst>
      <p:ext uri="{BB962C8B-B14F-4D97-AF65-F5344CB8AC3E}">
        <p14:creationId xmlns:p14="http://schemas.microsoft.com/office/powerpoint/2010/main" val="12967284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D35A6D-CA39-4C8A-BC57-A05879A17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THE REAL ISSUE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F6FF95-B40A-4D0C-AB88-203983D18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7F5"/>
                </a:solidFill>
              </a:defRPr>
            </a:pPr>
            <a:r>
              <a:rPr sz="2850" b="1">
                <a:solidFill>
                  <a:srgbClr val="F5F7F5"/>
                </a:solidFill>
              </a:rPr>
              <a:t>Before replacing the plan, diagnose the execution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E06B08-F3EF-49C2-B3DC-D60FF7C62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58A6E-8C58-4252-B8D5-77121ADF9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CATALYST4GROWTH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3FB548-5F84-4D6A-A0B9-3ECD8E8F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299098-5DB1-450E-9827-59D6B51D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4953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0CCCAC-0E45-40FF-B196-87235BCE5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859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Message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AD7BE4-A2B4-42EE-925A-9939EBC25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71725"/>
            <a:ext cx="4457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Is the value clear?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6CDB47-D9F4-4EAE-8BA0-9FBD14F06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76575"/>
            <a:ext cx="4953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DE1C33-1F68-42C3-8501-1C21FADBE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0992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Audience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94E298-C81E-410D-8030-41C77E3F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95675"/>
            <a:ext cx="4457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Are we reaching the right people?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0038B2-5DBB-47C6-AFB2-94C073E6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00525"/>
            <a:ext cx="4953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DD5A09-44B8-44FF-9BB9-D48820209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338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Activity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628C28-1DFC-41A1-B03F-DBCA5252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19625"/>
            <a:ext cx="4457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Is volume sufficient?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6E191-198D-4FA2-82D8-358C8643B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52625"/>
            <a:ext cx="4953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F5493C-383A-4447-903E-02667EDE1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0859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Skill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F6E9DA-26D1-47D2-8BD4-791F29CC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371725"/>
            <a:ext cx="4457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Can we convert attention into meetings?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5AA1CA-D2B9-484B-BA54-52914754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076575"/>
            <a:ext cx="4953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245C2D-758F-4C39-95D8-A984CF42D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20992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Process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6B5EEE-E2DC-4211-BBFF-9AA84F16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495675"/>
            <a:ext cx="4457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Is follow-up consistent?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A7641D-72E6-4BF0-B292-D05835170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200525"/>
            <a:ext cx="4953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043FB5-1BB9-4FD3-9287-24AFF677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3338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8D878"/>
                </a:solidFill>
              </a:defRPr>
            </a:pPr>
            <a:r>
              <a:rPr sz="1350" b="1">
                <a:solidFill>
                  <a:srgbClr val="38D878"/>
                </a:solidFill>
              </a:rPr>
              <a:t>Time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63B1D9-FAE1-4491-8D42-8F5BB80E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457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Has the strategy had a fair test?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0AB7B4-E138-4C25-A89C-5F2B4CF5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553075"/>
            <a:ext cx="975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38D878"/>
                </a:solidFill>
              </a:defRPr>
            </a:pPr>
            <a:r>
              <a:rPr sz="2175" b="1">
                <a:solidFill>
                  <a:srgbClr val="38D878"/>
                </a:solidFill>
              </a:rPr>
              <a:t>Fix the constraint. Do not destroy the system.</a:t>
            </a:r>
          </a:p>
        </p:txBody>
      </p:sp>
    </p:spTree>
    <p:extLst>
      <p:ext uri="{BB962C8B-B14F-4D97-AF65-F5344CB8AC3E}">
        <p14:creationId xmlns:p14="http://schemas.microsoft.com/office/powerpoint/2010/main" val="13151603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8E567A-C547-4473-B1DD-10CDF4E4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THE DISCIPLINES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FAF2C9-3337-45DD-BCE6-81118884F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7F5"/>
                </a:solidFill>
              </a:defRPr>
            </a:pPr>
            <a:r>
              <a:rPr sz="2850" b="1">
                <a:solidFill>
                  <a:srgbClr val="F5F7F5"/>
                </a:solidFill>
              </a:rPr>
              <a:t>Five behaviors defeat the shiny ball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7133FB-3746-4E31-A57B-C477180F2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6B734D-341C-40B1-8489-C7ACD113E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CATALYST4GROWTH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26BDBE-0CAE-48BE-AEEA-B5D945FF1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7ADDED-614B-49F5-AF9A-DB1DD770F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907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90D0B"/>
                </a:solidFill>
              </a:defRPr>
            </a:pPr>
            <a:r>
              <a:rPr sz="1425" b="1">
                <a:solidFill>
                  <a:srgbClr val="090D0B"/>
                </a:solidFill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D9B2C1-5EE2-405E-9F2F-676071BD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1790700"/>
            <a:ext cx="247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D878"/>
                </a:solidFill>
              </a:defRPr>
            </a:pPr>
            <a:r>
              <a:rPr sz="1275" b="1">
                <a:solidFill>
                  <a:srgbClr val="38D878"/>
                </a:solidFill>
              </a:rPr>
              <a:t>SELF-AWARENESS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53B5AE-436F-427E-AE6B-9971632A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75260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Name the urge to escape discomfort.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11B0D2-8748-4EA0-A2F9-A1AE4C602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314575"/>
            <a:ext cx="93726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331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E9DD92-4CB8-4E41-8CEB-2AD27C339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81275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90D0B"/>
                </a:solidFill>
              </a:defRPr>
            </a:pPr>
            <a:r>
              <a:rPr sz="1425" b="1">
                <a:solidFill>
                  <a:srgbClr val="090D0B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DEC68E-17BE-4412-B2E7-47BD91D4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581275"/>
            <a:ext cx="247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D878"/>
                </a:solidFill>
              </a:defRPr>
            </a:pPr>
            <a:r>
              <a:rPr sz="1275" b="1">
                <a:solidFill>
                  <a:srgbClr val="38D878"/>
                </a:solidFill>
              </a:rPr>
              <a:t>COURAGE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533F29-C1D3-4E85-B2FE-F4729FC0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5431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Face weak skills and hard feedback.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613935-9943-442C-9536-898A38085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105150"/>
            <a:ext cx="93726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331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0D58BE-5FFB-4839-A072-D947863B5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718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90D0B"/>
                </a:solidFill>
              </a:defRPr>
            </a:pPr>
            <a:r>
              <a:rPr sz="1425" b="1">
                <a:solidFill>
                  <a:srgbClr val="090D0B"/>
                </a:solidFill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B23927-D6A5-4F7C-A42C-68FE9D54F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371850"/>
            <a:ext cx="247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D878"/>
                </a:solidFill>
              </a:defRPr>
            </a:pPr>
            <a:r>
              <a:rPr sz="1275" b="1">
                <a:solidFill>
                  <a:srgbClr val="38D878"/>
                </a:solidFill>
              </a:rPr>
              <a:t>DISCIPLINE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AE8CF8-10F6-4CB8-A14B-CA9302DF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3337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Execute the calendar, even when novelty fades.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7EAACC-014D-4B84-BBBA-74F5C6E9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895725"/>
            <a:ext cx="93726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331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46AAAC-611F-49D7-A2A3-6CE1B6F64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62425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90D0B"/>
                </a:solidFill>
              </a:defRPr>
            </a:pPr>
            <a:r>
              <a:rPr sz="1425" b="1">
                <a:solidFill>
                  <a:srgbClr val="090D0B"/>
                </a:solidFill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A2DAD4-D0FC-4CBA-A7F7-517D84A7A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162425"/>
            <a:ext cx="247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D878"/>
                </a:solidFill>
              </a:defRPr>
            </a:pPr>
            <a:r>
              <a:rPr sz="1275" b="1">
                <a:solidFill>
                  <a:srgbClr val="38D878"/>
                </a:solidFill>
              </a:rPr>
              <a:t>COMMITMENT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C99A5A-C1BB-420C-A64B-755CB48BC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2432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Stay long enough to generate evidence.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8710F6-83C8-4977-AA69-E8D14364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686300"/>
            <a:ext cx="93726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331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3F0BDE-B13B-4E85-B076-BFDDE63AD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9530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90D0B"/>
                </a:solidFill>
              </a:defRPr>
            </a:pPr>
            <a:r>
              <a:rPr sz="1425" b="1">
                <a:solidFill>
                  <a:srgbClr val="090D0B"/>
                </a:solidFill>
              </a:rPr>
              <a:t>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CE5011-8BBE-4F96-A924-FDD7DC6DB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953000"/>
            <a:ext cx="247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D878"/>
                </a:solidFill>
              </a:defRPr>
            </a:pPr>
            <a:r>
              <a:rPr sz="1275" b="1">
                <a:solidFill>
                  <a:srgbClr val="38D878"/>
                </a:solidFill>
              </a:rPr>
              <a:t>DEVELOPMENT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942B3D-FC9D-4EAB-AFB2-BCF0636FC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91490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Improve the operator, not only the tactic.</a:t>
            </a:r>
          </a:p>
        </p:txBody>
      </p:sp>
    </p:spTree>
    <p:extLst>
      <p:ext uri="{BB962C8B-B14F-4D97-AF65-F5344CB8AC3E}">
        <p14:creationId xmlns:p14="http://schemas.microsoft.com/office/powerpoint/2010/main" val="17947752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F7A58E-B9A1-44E3-9542-81F039B7B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THE DECISION FILTER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CA7BC6-DD6C-4B9D-9F56-06A6ED93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7F5"/>
                </a:solidFill>
              </a:defRPr>
            </a:pPr>
            <a:r>
              <a:rPr sz="2850" b="1">
                <a:solidFill>
                  <a:srgbClr val="F5F7F5"/>
                </a:solidFill>
              </a:rPr>
              <a:t>A new idea must earn the right to interrupt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060FA2-A5A0-4317-B7A6-C01BCF497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D17F5E-4AD9-426C-AE44-1C2F8CA2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CATALYST4GROWTH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8D6375-E659-4F1A-9099-BB2339DAF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C0A8AD-CCE3-4D1E-AD88-8FBFB723E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097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0D0B"/>
                </a:solidFill>
              </a:defRPr>
            </a:pPr>
            <a:r>
              <a:rPr sz="1350" b="1">
                <a:solidFill>
                  <a:srgbClr val="090D0B"/>
                </a:solidFill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FC57AE-D6D8-40BA-8863-7BB4C06D0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7907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Does it solve a measured problem?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B319E4-6361-44CA-AC8D-EE0C99F34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809750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AAB4AE"/>
                </a:solidFill>
              </a:defRPr>
            </a:pPr>
            <a:r>
              <a:rPr sz="1050" b="1">
                <a:solidFill>
                  <a:srgbClr val="AAB4AE"/>
                </a:solidFill>
              </a:rPr>
              <a:t>PASS / FAIL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D2B47-C00E-46DB-BB16-D2ED0D77C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527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0D0B"/>
                </a:solidFill>
              </a:defRPr>
            </a:pPr>
            <a:r>
              <a:rPr sz="1350" b="1">
                <a:solidFill>
                  <a:srgbClr val="090D0B"/>
                </a:solidFill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F02ABA-B609-42B3-948E-B0BE31720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53365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Does it fit our ideal client and value proposition?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8DF49F-182A-4A5C-B04F-D1D37790F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552700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AAB4AE"/>
                </a:solidFill>
              </a:defRPr>
            </a:pPr>
            <a:r>
              <a:rPr sz="1050" b="1">
                <a:solidFill>
                  <a:srgbClr val="AAB4AE"/>
                </a:solidFill>
              </a:rPr>
              <a:t>PASS / FAIL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D4F19C-7A20-4036-94CB-1B1A44825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956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0D0B"/>
                </a:solidFill>
              </a:defRPr>
            </a:pPr>
            <a:r>
              <a:rPr sz="1350" b="1">
                <a:solidFill>
                  <a:srgbClr val="090D0B"/>
                </a:solidFill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A673B8-094E-42FA-A3EE-BD8738D0B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2766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Can we resource it without starving the current plan?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1D87E8-B14D-48AB-86F1-F7C96B6AE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295650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AAB4AE"/>
                </a:solidFill>
              </a:defRPr>
            </a:pPr>
            <a:r>
              <a:rPr sz="1050" b="1">
                <a:solidFill>
                  <a:srgbClr val="AAB4AE"/>
                </a:solidFill>
              </a:rPr>
              <a:t>PASS / FAIL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70F130-1AC7-44BE-A1CB-152B386A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386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0D0B"/>
                </a:solidFill>
              </a:defRPr>
            </a:pPr>
            <a:r>
              <a:rPr sz="1350" b="1">
                <a:solidFill>
                  <a:srgbClr val="090D0B"/>
                </a:solidFill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EECBF2-75E3-42EE-8E37-6CBFCEFB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01955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What will we stop doing?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87DB9A-1E97-499B-BB4E-48F1B6CD7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038600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AAB4AE"/>
                </a:solidFill>
              </a:defRPr>
            </a:pPr>
            <a:r>
              <a:rPr sz="1050" b="1">
                <a:solidFill>
                  <a:srgbClr val="AAB4AE"/>
                </a:solidFill>
              </a:rPr>
              <a:t>PASS / FAIL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5F806E-17CC-4670-9455-F31F120F2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815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0D0B"/>
                </a:solidFill>
              </a:defRPr>
            </a:pPr>
            <a:r>
              <a:rPr sz="1350" b="1">
                <a:solidFill>
                  <a:srgbClr val="090D0B"/>
                </a:solidFill>
              </a:rPr>
              <a:t>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0FE751-C6A4-406F-A9B0-37E25BB7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7625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7F5"/>
                </a:solidFill>
              </a:defRPr>
            </a:pPr>
            <a:r>
              <a:rPr sz="1725" b="1">
                <a:solidFill>
                  <a:srgbClr val="F5F7F5"/>
                </a:solidFill>
              </a:rPr>
              <a:t>What evidence will define success?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EB8F64-3F9F-4445-81B8-40791548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781550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DEFINE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E82A6C-B0AC-4C97-9A96-A01F784D9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734050"/>
            <a:ext cx="333375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091218-FF0C-4F94-AC8D-E5F1E2A9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5781675"/>
            <a:ext cx="3067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0D0B"/>
                </a:solidFill>
              </a:defRPr>
            </a:pPr>
            <a:r>
              <a:rPr sz="1350" b="1">
                <a:solidFill>
                  <a:srgbClr val="090D0B"/>
                </a:solidFill>
              </a:rPr>
              <a:t>NO EVIDENCE = NO PIVOT</a:t>
            </a:r>
          </a:p>
        </p:txBody>
      </p:sp>
    </p:spTree>
    <p:extLst>
      <p:ext uri="{BB962C8B-B14F-4D97-AF65-F5344CB8AC3E}">
        <p14:creationId xmlns:p14="http://schemas.microsoft.com/office/powerpoint/2010/main" val="11878496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2D0A1E-8DCB-451D-8E74-08D405D6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THE RECOMMITMENT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9A90ED-D887-4BD6-B37E-D43C6904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7F5"/>
                </a:solidFill>
              </a:defRPr>
            </a:pPr>
            <a:r>
              <a:rPr sz="2850" b="1">
                <a:solidFill>
                  <a:srgbClr val="F5F7F5"/>
                </a:solidFill>
              </a:rPr>
              <a:t>Give the current strategy a serious 90-day test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83D442-96CA-4AF1-9E07-EB109AC4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1BF99E-70AE-4C7C-9505-0B5FDDB00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CATALYST4GROWTH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77680D-72E2-4346-9046-17444BAF5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2F29F5-2548-48EF-B806-E9F5DBBE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33337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007A31-A8B5-4978-9EFC-CAAA343D1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43150"/>
            <a:ext cx="2914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38D878"/>
                </a:solidFill>
              </a:defRPr>
            </a:pPr>
            <a:r>
              <a:rPr sz="1125" b="1">
                <a:solidFill>
                  <a:srgbClr val="38D878"/>
                </a:solidFill>
              </a:rPr>
              <a:t>DAYS 1–15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C3F4C2-50B6-4A67-9E7F-6FBEF94AC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813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5F7F5"/>
                </a:solidFill>
              </a:defRPr>
            </a:pPr>
            <a:r>
              <a:rPr sz="2100" b="1">
                <a:solidFill>
                  <a:srgbClr val="F5F7F5"/>
                </a:solidFill>
              </a:rPr>
              <a:t>DIAGNOSE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2A5F7A-7ADA-4DB5-B9D9-1C8D0EC6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343275"/>
            <a:ext cx="104775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6FA38C-E9FC-4E61-A5DD-D8797006B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638550"/>
            <a:ext cx="2762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F5F7F5"/>
                </a:solidFill>
              </a:defRPr>
            </a:pPr>
            <a:r>
              <a:rPr sz="1500" b="0">
                <a:solidFill>
                  <a:srgbClr val="F5F7F5"/>
                </a:solidFill>
              </a:rPr>
              <a:t>Baseline activity, conversion, cost, and bottlenecks.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A81FA3-FF7C-4909-816B-79061520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095500"/>
            <a:ext cx="33337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153D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D0C1B-216F-40B5-A068-B49B009D4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343150"/>
            <a:ext cx="2914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38D878"/>
                </a:solidFill>
              </a:defRPr>
            </a:pPr>
            <a:r>
              <a:rPr sz="1125" b="1">
                <a:solidFill>
                  <a:srgbClr val="38D878"/>
                </a:solidFill>
              </a:rPr>
              <a:t>DAYS 16–75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9D6B01-576D-4DC7-9C08-82DE8888A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7813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5F7F5"/>
                </a:solidFill>
              </a:defRPr>
            </a:pPr>
            <a:r>
              <a:rPr sz="2100" b="1">
                <a:solidFill>
                  <a:srgbClr val="F5F7F5"/>
                </a:solidFill>
              </a:rPr>
              <a:t>EXECUTE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14C422-DB4D-4986-A46B-A0196376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343275"/>
            <a:ext cx="104775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ACAE86-434B-4685-963D-323644AA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638550"/>
            <a:ext cx="2762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F5F7F5"/>
                </a:solidFill>
              </a:defRPr>
            </a:pPr>
            <a:r>
              <a:rPr sz="1500" b="0">
                <a:solidFill>
                  <a:srgbClr val="F5F7F5"/>
                </a:solidFill>
              </a:rPr>
              <a:t>Protect prospecting blocks, coach skills, and review weekly.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8BFD42-1D3C-4935-A218-1C44E28B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095500"/>
            <a:ext cx="33337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AAA3A8-74E8-48BB-ACDA-4572E28F2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343150"/>
            <a:ext cx="2914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38D878"/>
                </a:solidFill>
              </a:defRPr>
            </a:pPr>
            <a:r>
              <a:rPr sz="1125" b="1">
                <a:solidFill>
                  <a:srgbClr val="38D878"/>
                </a:solidFill>
              </a:rPr>
              <a:t>DAYS 76–90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4F22B3-4660-44CA-9168-0E8364F8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7813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5F7F5"/>
                </a:solidFill>
              </a:defRPr>
            </a:pPr>
            <a:r>
              <a:rPr sz="2100" b="1">
                <a:solidFill>
                  <a:srgbClr val="F5F7F5"/>
                </a:solidFill>
              </a:rPr>
              <a:t>DECIDE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D12C1A-227E-40B2-8E7C-A5DBDF23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343275"/>
            <a:ext cx="104775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D095AB-7B22-4A30-906E-B57E2A997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638550"/>
            <a:ext cx="2762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F5F7F5"/>
                </a:solidFill>
              </a:defRPr>
            </a:pPr>
            <a:r>
              <a:rPr sz="1500" b="0">
                <a:solidFill>
                  <a:srgbClr val="F5F7F5"/>
                </a:solidFill>
              </a:rPr>
              <a:t>Scale, repair, or replace based on evidence.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19FBE5-500E-4928-80AE-C60E21DC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286375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38D878"/>
                </a:solidFill>
              </a:defRPr>
            </a:pPr>
            <a:r>
              <a:rPr sz="1875" b="1">
                <a:solidFill>
                  <a:srgbClr val="38D878"/>
                </a:solidFill>
              </a:rPr>
              <a:t>No mid-cycle reinvention without a documented exception.</a:t>
            </a:r>
          </a:p>
        </p:txBody>
      </p:sp>
    </p:spTree>
    <p:extLst>
      <p:ext uri="{BB962C8B-B14F-4D97-AF65-F5344CB8AC3E}">
        <p14:creationId xmlns:p14="http://schemas.microsoft.com/office/powerpoint/2010/main" val="20277574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8412B30-CADD-4CDD-8315-E55CB8E33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THE SCORECARD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F09593-3926-4D82-A203-EDD8ADA39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7F5"/>
                </a:solidFill>
              </a:defRPr>
            </a:pPr>
            <a:r>
              <a:rPr sz="2850" b="1">
                <a:solidFill>
                  <a:srgbClr val="F5F7F5"/>
                </a:solidFill>
              </a:rPr>
              <a:t>Measure the work before judging the strategy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30A932-248A-4B07-8E18-C67943626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7AA67-A407-4956-B382-6AB8BCA7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CATALYST4GROWTH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844E6-D72D-4808-AD23-70DD80A1F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2EAA55-7A27-4067-99B3-1411E869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05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8D878"/>
                </a:solidFill>
              </a:defRPr>
            </a:pPr>
            <a:r>
              <a:rPr sz="1275" b="1">
                <a:solidFill>
                  <a:srgbClr val="38D878"/>
                </a:solidFill>
              </a:rPr>
              <a:t>LEADING INDICATORS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579DBB-D284-448A-A60F-5956F712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1905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8D878"/>
                </a:solidFill>
              </a:defRPr>
            </a:pPr>
            <a:r>
              <a:rPr sz="1275" b="1">
                <a:solidFill>
                  <a:srgbClr val="38D878"/>
                </a:solidFill>
              </a:rPr>
              <a:t>CONVERSION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F7047B-9064-4419-B0FE-99D4324D8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905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8D878"/>
                </a:solidFill>
              </a:defRPr>
            </a:pPr>
            <a:r>
              <a:rPr sz="1275" b="1">
                <a:solidFill>
                  <a:srgbClr val="38D878"/>
                </a:solidFill>
              </a:rPr>
              <a:t>BUSINESS OUTCOMES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87B722-6219-4F33-8B89-642E61C0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431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9F916E-09F1-4843-91F6-9C676D078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098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Outbound attempts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A20038-8AD1-4D13-BCD3-0E46F5458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3431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3A7C06-FFCB-43CB-8018-37E486E2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4098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Contact → meeting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EE3B33-1F90-44A6-A54F-5D7035249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3431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DA3A1F-E938-4FC6-8CB7-F220BE1E8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4098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New clients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57B5B6-AD6C-4209-8058-ECC9D49D4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289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0E151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A667FF-EB0A-4013-A92F-3843617E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956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Meaningful conversations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FB5326-998E-4CF5-9C91-73536EA96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0289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0E151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9CAEBF-E5D1-4301-9650-713D16823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0956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Meeting → opportunity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0C1B23-2DA6-47C9-9444-A62927B73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0289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0E151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85AE73-25F0-48D9-A9C2-98D298E58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0956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New assets / revenue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4F8717-5D2F-48CD-9AB0-13B3964D7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147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1F7149-84A2-4724-A31B-41C70A157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814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Appointments set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99D52C-5D11-42A4-A024-AF8339F6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7147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52307E-921C-4AEB-A481-C6D45D53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7814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Opportunity → close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4A3C14-1566-4A9F-9B8E-D1530CD4A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7147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5A55F6-E46D-4D34-9867-0011D48E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7814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Acquisition cost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1070B90-B3F5-461B-BDCA-1C2597D7A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0E151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6961326-5358-42D0-990E-7F27E331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672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Follow-up completed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6A9F19C-16FF-4E39-8FB5-6473350E5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4005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0E151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23DE10B-ACD8-47A8-AB6C-A9EDB0FFD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4672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Days to decision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3B72D19-B154-4D49-9A3E-D71703DB2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400550"/>
            <a:ext cx="3429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0E151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071D7B6-836E-4D7D-9818-698D9E74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4672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5F7F5"/>
                </a:solidFill>
              </a:defRPr>
            </a:pPr>
            <a:r>
              <a:rPr sz="1425" b="1">
                <a:solidFill>
                  <a:srgbClr val="F5F7F5"/>
                </a:solidFill>
              </a:rPr>
              <a:t>Referral growth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5C60449-C439-4DDE-B5B4-D4C27B571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514975"/>
            <a:ext cx="885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38D878"/>
                </a:solidFill>
              </a:defRPr>
            </a:pPr>
            <a:r>
              <a:rPr sz="2025" b="1">
                <a:solidFill>
                  <a:srgbClr val="38D878"/>
                </a:solidFill>
              </a:rPr>
              <a:t>Weekly truth. Monthly learning. Quarterly decisions.</a:t>
            </a:r>
          </a:p>
        </p:txBody>
      </p:sp>
    </p:spTree>
    <p:extLst>
      <p:ext uri="{BB962C8B-B14F-4D97-AF65-F5344CB8AC3E}">
        <p14:creationId xmlns:p14="http://schemas.microsoft.com/office/powerpoint/2010/main" val="21377276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F41FE6-DF72-410C-B808-AE48FE3E6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THE HONEST PIVOT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0AC166-8FFD-4026-BFC6-F826E28D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7F5"/>
                </a:solidFill>
              </a:defRPr>
            </a:pPr>
            <a:r>
              <a:rPr sz="2850" b="1">
                <a:solidFill>
                  <a:srgbClr val="F5F7F5"/>
                </a:solidFill>
              </a:rPr>
              <a:t>Persistence is not permission to ignore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892F23-F954-449B-A83E-C9EA4B312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D11F69-9ACE-4D99-ADED-198FE3B47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CATALYST4GROWTH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1C2959-CFF7-404B-B041-9B615E296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A5734C-4897-4524-8576-3BBACE1B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8097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38D878"/>
                </a:solidFill>
              </a:defRPr>
            </a:pPr>
            <a:r>
              <a:rPr sz="1950" b="1">
                <a:solidFill>
                  <a:srgbClr val="38D878"/>
                </a:solidFill>
              </a:rPr>
              <a:t>STAY AND REPAIR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28FDE1-A1CA-4022-A866-079EAD6B8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8097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E9C46A"/>
                </a:solidFill>
              </a:defRPr>
            </a:pPr>
            <a:r>
              <a:rPr sz="1950" b="1">
                <a:solidFill>
                  <a:srgbClr val="E9C46A"/>
                </a:solidFill>
              </a:rPr>
              <a:t>PIVOT WITH PURPOSE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67E46F-3041-4519-B1E9-834E81B9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384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38D878"/>
                </a:solidFill>
              </a:defRPr>
            </a:pPr>
            <a:r>
              <a:rPr sz="1650" b="1">
                <a:solidFill>
                  <a:srgbClr val="38D878"/>
                </a:solidFill>
              </a:rPr>
              <a:t>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846984-6254-4509-AEDE-D46130716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2381250"/>
            <a:ext cx="323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The audience is right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D5074D-AB5A-494A-B5E4-E874D76C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861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38D878"/>
                </a:solidFill>
              </a:defRPr>
            </a:pPr>
            <a:r>
              <a:rPr sz="1650" b="1">
                <a:solidFill>
                  <a:srgbClr val="38D878"/>
                </a:solidFill>
              </a:rPr>
              <a:t>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2B2A5A-CF7B-4E56-ADD2-E3053AE11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028950"/>
            <a:ext cx="323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Activity is below standard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279D49-D76D-4913-BC52-AAAB2FB39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338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38D878"/>
                </a:solidFill>
              </a:defRPr>
            </a:pPr>
            <a:r>
              <a:rPr sz="1650" b="1">
                <a:solidFill>
                  <a:srgbClr val="38D878"/>
                </a:solidFill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344851-DBD7-492B-B190-3E859553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676650"/>
            <a:ext cx="323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Conversion is improving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E5060B-D99B-4D31-82ED-11580FE95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38D878"/>
                </a:solidFill>
              </a:defRPr>
            </a:pPr>
            <a:r>
              <a:rPr sz="1650" b="1">
                <a:solidFill>
                  <a:srgbClr val="38D878"/>
                </a:solidFill>
              </a:rPr>
              <a:t>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35D7FB-D97F-44E4-A848-475A2711C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324350"/>
            <a:ext cx="323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The constraint is coachable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70ED0E-62E1-47CA-85FF-40D6383D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4384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E9C46A"/>
                </a:solidFill>
              </a:defRPr>
            </a:pPr>
            <a:r>
              <a:rPr sz="1800" b="1">
                <a:solidFill>
                  <a:srgbClr val="E9C46A"/>
                </a:solidFill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784F28-8E32-4C1F-969A-E799FB66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38125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The economics do not work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6D6D92-14B3-4E05-A9BF-F1C3BF4F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0861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E9C46A"/>
                </a:solidFill>
              </a:defRPr>
            </a:pPr>
            <a:r>
              <a:rPr sz="1800" b="1">
                <a:solidFill>
                  <a:srgbClr val="E9C46A"/>
                </a:solidFill>
              </a:rPr>
              <a:t>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B163E4-D2D1-4D8C-B7C6-E6A3C0F5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02895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The market or fit is wrong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1FC402-114F-4773-9B48-311D4B26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7338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E9C46A"/>
                </a:solidFill>
              </a:defRPr>
            </a:pPr>
            <a:r>
              <a:rPr sz="1800" b="1">
                <a:solidFill>
                  <a:srgbClr val="E9C46A"/>
                </a:solidFill>
              </a:rPr>
              <a:t>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B549D2-E978-44D3-A298-A9137C78A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67665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Compliance or reputation is at risk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C6F1AA-E27F-464C-BF67-233D3797F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43815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E9C46A"/>
                </a:solidFill>
              </a:defRPr>
            </a:pPr>
            <a:r>
              <a:rPr sz="1800" b="1">
                <a:solidFill>
                  <a:srgbClr val="E9C46A"/>
                </a:solidFill>
              </a:rPr>
              <a:t>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C61B1F-2D08-431D-9C3C-8E4EF3491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32435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7F5"/>
                </a:solidFill>
              </a:defRPr>
            </a:pPr>
            <a:r>
              <a:rPr sz="1575" b="1">
                <a:solidFill>
                  <a:srgbClr val="F5F7F5"/>
                </a:solidFill>
              </a:rPr>
              <a:t>A fair test produced consistent failure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405E02-0017-4B16-8A77-29489DFF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866900"/>
            <a:ext cx="28575" cy="3143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342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83826E-4C40-4D7A-B646-C2E42A087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5448300"/>
            <a:ext cx="847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5F7F5"/>
                </a:solidFill>
              </a:defRPr>
            </a:pPr>
            <a:r>
              <a:rPr sz="2175" b="1">
                <a:solidFill>
                  <a:srgbClr val="F5F7F5"/>
                </a:solidFill>
              </a:rPr>
              <a:t>The standard is evidence, not emotion.</a:t>
            </a:r>
          </a:p>
        </p:txBody>
      </p:sp>
    </p:spTree>
    <p:extLst>
      <p:ext uri="{BB962C8B-B14F-4D97-AF65-F5344CB8AC3E}">
        <p14:creationId xmlns:p14="http://schemas.microsoft.com/office/powerpoint/2010/main" val="3724545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523095-A003-4399-A73D-86661F52F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THE LEADERSHIP CHALLENGE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459F03-C8FC-44B7-A990-7B84F492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7F5"/>
                </a:solidFill>
              </a:defRPr>
            </a:pPr>
            <a:r>
              <a:rPr sz="2850" b="1">
                <a:solidFill>
                  <a:srgbClr val="F5F7F5"/>
                </a:solidFill>
              </a:rPr>
              <a:t>The plan needs a better operator, not a faster escape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E14403-E586-4A18-9540-9EF07A6E6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3D4D57-BA9D-4D8A-A03B-7836666A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CATALYST4GROWTH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F2B46A-CB46-488B-BF80-E435A93D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36C"/>
                </a:solidFill>
              </a:defRPr>
            </a:pPr>
            <a:r>
              <a:rPr sz="825" b="1">
                <a:solidFill>
                  <a:srgbClr val="66736C"/>
                </a:solidFill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DFFD9C-8341-4AB3-95DC-792888BDE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383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AAB4AE"/>
                </a:solidFill>
              </a:defRPr>
            </a:pPr>
            <a:r>
              <a:rPr sz="1800" b="1">
                <a:solidFill>
                  <a:srgbClr val="AAB4AE"/>
                </a:solidFill>
              </a:rPr>
              <a:t>Ask yourself: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9E5C00-11B2-43B3-917D-833982215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8125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0D0B"/>
                </a:solidFill>
              </a:defRPr>
            </a:pPr>
            <a:r>
              <a:rPr sz="1350" b="1">
                <a:solidFill>
                  <a:srgbClr val="090D0B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6A7503-08DC-4AC4-8C76-3489B951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3622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5F7F5"/>
                </a:solidFill>
              </a:defRPr>
            </a:pPr>
            <a:r>
              <a:rPr sz="1875" b="1">
                <a:solidFill>
                  <a:srgbClr val="F5F7F5"/>
                </a:solidFill>
              </a:rPr>
              <a:t>What discomfort am I trying to avoid?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77E782-63EB-4EF9-AB50-B69AEC86F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6705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0D0B"/>
                </a:solidFill>
              </a:defRPr>
            </a:pPr>
            <a:r>
              <a:rPr sz="1350" b="1">
                <a:solidFill>
                  <a:srgbClr val="090D0B"/>
                </a:solidFill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AAD4E0-33BE-46FD-9954-7B1F328D5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0480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5F7F5"/>
                </a:solidFill>
              </a:defRPr>
            </a:pPr>
            <a:r>
              <a:rPr sz="1875" b="1">
                <a:solidFill>
                  <a:srgbClr val="F5F7F5"/>
                </a:solidFill>
              </a:rPr>
              <a:t>Which skill have I not yet mastered?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7A60F6-D4D9-4C2A-BC08-05C8698DE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5285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0D0B"/>
                </a:solidFill>
              </a:defRPr>
            </a:pPr>
            <a:r>
              <a:rPr sz="1350" b="1">
                <a:solidFill>
                  <a:srgbClr val="090D0B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2E7800-3C6C-4791-AC99-CEDC9C41F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7338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5F7F5"/>
                </a:solidFill>
              </a:defRPr>
            </a:pPr>
            <a:r>
              <a:rPr sz="1875" b="1">
                <a:solidFill>
                  <a:srgbClr val="F5F7F5"/>
                </a:solidFill>
              </a:rPr>
              <a:t>What commitment did I make to my team?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FE228F-07C3-4598-BD84-A826CAF0A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43865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0D0B"/>
                </a:solidFill>
              </a:defRPr>
            </a:pPr>
            <a:r>
              <a:rPr sz="1350" b="1">
                <a:solidFill>
                  <a:srgbClr val="090D0B"/>
                </a:solidFill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900DF5-B1C7-41B6-A5A7-AD888C939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4196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5F7F5"/>
                </a:solidFill>
              </a:defRPr>
            </a:pPr>
            <a:r>
              <a:rPr sz="1875" b="1">
                <a:solidFill>
                  <a:srgbClr val="F5F7F5"/>
                </a:solidFill>
              </a:rPr>
              <a:t>What will 90 days of disciplined execution prove?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2C61F0-7ABD-45A9-B4E5-6009B7BE6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67350"/>
            <a:ext cx="106680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9AC1D8-8258-4750-BEC7-1CCA47E5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56260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090D0B"/>
                </a:solidFill>
              </a:defRPr>
            </a:pPr>
            <a:r>
              <a:rPr sz="2100" b="1">
                <a:solidFill>
                  <a:srgbClr val="090D0B"/>
                </a:solidFill>
              </a:rPr>
              <a:t>EXECUTION. PERSEVERANCE. CONSISTENCY.</a:t>
            </a:r>
          </a:p>
        </p:txBody>
      </p:sp>
    </p:spTree>
    <p:extLst>
      <p:ext uri="{BB962C8B-B14F-4D97-AF65-F5344CB8AC3E}">
        <p14:creationId xmlns:p14="http://schemas.microsoft.com/office/powerpoint/2010/main" val="153220077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121C53-3567-46F4-83E6-5FCCD2D6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108204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4050" b="1">
                <a:solidFill>
                  <a:srgbClr val="F5F7F5"/>
                </a:solidFill>
              </a:defRPr>
            </a:pPr>
            <a:r>
              <a:rPr sz="4050" b="1">
                <a:solidFill>
                  <a:srgbClr val="F5F7F5"/>
                </a:solidFill>
              </a:rPr>
              <a:t>STOP CHASING.</a:t>
            </a:r>
          </a:p>
          <a:p xmlns:a="http://schemas.openxmlformats.org/drawingml/2006/main">
            <a:pPr algn="ctr">
              <a:defRPr sz="4050" b="1">
                <a:solidFill>
                  <a:srgbClr val="F5F7F5"/>
                </a:solidFill>
              </a:defRPr>
            </a:pPr>
            <a:r>
              <a:rPr sz="4050" b="1">
                <a:solidFill>
                  <a:srgbClr val="F5F7F5"/>
                </a:solidFill>
              </a:rPr>
              <a:t>START COMPOUNDING.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364788-7509-4D73-9220-0E948AE6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724150"/>
            <a:ext cx="2286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3B0217-A3E4-4440-966A-B9E130D1E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57550"/>
            <a:ext cx="8953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AAB4AE"/>
                </a:solidFill>
              </a:defRPr>
            </a:pPr>
            <a:r>
              <a:rPr sz="1950" b="0">
                <a:solidFill>
                  <a:srgbClr val="AAB4AE"/>
                </a:solidFill>
              </a:rPr>
              <a:t>Choose one strategy. Define the scorecard. Commit to the next 90 days. Earn the evidence before you pivot.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79A602-E039-47E8-BF00-A13CEB40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686300"/>
            <a:ext cx="514350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38D8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CE29FF-6EAF-4BFB-A6A6-663D878CF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791075"/>
            <a:ext cx="4800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90D0B"/>
                </a:solidFill>
              </a:defRPr>
            </a:pPr>
            <a:r>
              <a:rPr sz="1650" b="1">
                <a:solidFill>
                  <a:srgbClr val="090D0B"/>
                </a:solidFill>
              </a:rPr>
              <a:t>BUILD THE DISCIPLINE TO GROW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37B431-180D-4006-A7A4-8C6A9A5F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905500"/>
            <a:ext cx="838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5F7F5"/>
                </a:solidFill>
              </a:defRPr>
            </a:pPr>
            <a:r>
              <a:rPr sz="1275" b="1">
                <a:solidFill>
                  <a:srgbClr val="F5F7F5"/>
                </a:solidFill>
              </a:rPr>
              <a:t>Catalyst4Growth.com  |  John A. Kailunas II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D0C59-E431-4E61-9DAD-58FD25D36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6267450"/>
            <a:ext cx="838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38D878"/>
                </a:solidFill>
              </a:defRPr>
            </a:pPr>
            <a:r>
              <a:rPr sz="1050" b="1">
                <a:solidFill>
                  <a:srgbClr val="38D878"/>
                </a:solidFill>
              </a:rPr>
              <a:t>Execution, perseverance, and consistency are the keys to success.</a:t>
            </a:r>
          </a:p>
        </p:txBody>
      </p:sp>
    </p:spTree>
    <p:extLst>
      <p:ext uri="{BB962C8B-B14F-4D97-AF65-F5344CB8AC3E}">
        <p14:creationId xmlns:p14="http://schemas.microsoft.com/office/powerpoint/2010/main" val="4869953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2026-08-31T03:32:31.5460000Z</dcterms:created>
  <dcterms:modified xsi:type="dcterms:W3CDTF">2026-08-31T03:32:31.5460000Z</dcterms:modified>
</coreProperties>
</file>