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e8713b5a78464e" /><Relationship Type="http://schemas.openxmlformats.org/officeDocument/2006/relationships/extended-properties" Target="/docProps/app.xml" Id="R9702638d462842ca" /><Relationship Type="http://schemas.openxmlformats.org/officeDocument/2006/relationships/officeDocument" Target="/ppt/presentation.xml" Id="Rf5989f7b407e41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1dc516a3684b29"/>
  </p:sldMasterIdLst>
  <p:notesMasterIdLst>
    <p:notesMasterId xmlns:r="http://schemas.openxmlformats.org/officeDocument/2006/relationships" r:id="R98aba98a6d3a4c2d"/>
  </p:notesMasterIdLst>
  <p:sldIdLst>
    <p:sldId xmlns:r="http://schemas.openxmlformats.org/officeDocument/2006/relationships" id="256" r:id="Rda6614033c8f4664"/>
    <p:sldId xmlns:r="http://schemas.openxmlformats.org/officeDocument/2006/relationships" id="257" r:id="R81070439dfc44dbb"/>
    <p:sldId xmlns:r="http://schemas.openxmlformats.org/officeDocument/2006/relationships" id="258" r:id="R6a8e4206c4a64dd6"/>
    <p:sldId xmlns:r="http://schemas.openxmlformats.org/officeDocument/2006/relationships" id="259" r:id="Rde178d2ba0174798"/>
    <p:sldId xmlns:r="http://schemas.openxmlformats.org/officeDocument/2006/relationships" id="260" r:id="Re9139014a7424936"/>
    <p:sldId xmlns:r="http://schemas.openxmlformats.org/officeDocument/2006/relationships" id="261" r:id="R8ee1e98117964b8a"/>
    <p:sldId xmlns:r="http://schemas.openxmlformats.org/officeDocument/2006/relationships" id="262" r:id="R448cfbd845a240c4"/>
    <p:sldId xmlns:r="http://schemas.openxmlformats.org/officeDocument/2006/relationships" id="263" r:id="Rd77f4663c4fd4421"/>
    <p:sldId xmlns:r="http://schemas.openxmlformats.org/officeDocument/2006/relationships" id="264" r:id="R2ed42bdb458747ea"/>
    <p:sldId xmlns:r="http://schemas.openxmlformats.org/officeDocument/2006/relationships" id="265" r:id="R8f0010a3e9af493f"/>
    <p:sldId xmlns:r="http://schemas.openxmlformats.org/officeDocument/2006/relationships" id="266" r:id="Re05b39917e174b76"/>
    <p:sldId xmlns:r="http://schemas.openxmlformats.org/officeDocument/2006/relationships" id="267" r:id="R486bd666ae2a47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56f3756e8c4c23" /><Relationship Type="http://schemas.openxmlformats.org/officeDocument/2006/relationships/slideMaster" Target="/ppt/slideMasters/slideMaster1.xml" Id="R6f1dc516a3684b29" /><Relationship Type="http://schemas.openxmlformats.org/officeDocument/2006/relationships/notesMaster" Target="/ppt/notesMasters/notesMaster1.xml" Id="R98aba98a6d3a4c2d" /><Relationship Type="http://schemas.openxmlformats.org/officeDocument/2006/relationships/presProps" Target="/ppt/presProps.xml" Id="R2c1b1aefb2b84c37" /><Relationship Type="http://schemas.openxmlformats.org/officeDocument/2006/relationships/tableStyles" Target="/ppt/tableStyles.xml" Id="Rb2589602044b483d" /><Relationship Type="http://schemas.openxmlformats.org/officeDocument/2006/relationships/slide" Target="/ppt/slides/slide1.xml" Id="Rda6614033c8f4664" /><Relationship Type="http://schemas.openxmlformats.org/officeDocument/2006/relationships/slide" Target="/ppt/slides/slide2.xml" Id="R81070439dfc44dbb" /><Relationship Type="http://schemas.openxmlformats.org/officeDocument/2006/relationships/slide" Target="/ppt/slides/slide3.xml" Id="R6a8e4206c4a64dd6" /><Relationship Type="http://schemas.openxmlformats.org/officeDocument/2006/relationships/slide" Target="/ppt/slides/slide4.xml" Id="Rde178d2ba0174798" /><Relationship Type="http://schemas.openxmlformats.org/officeDocument/2006/relationships/slide" Target="/ppt/slides/slide5.xml" Id="Re9139014a7424936" /><Relationship Type="http://schemas.openxmlformats.org/officeDocument/2006/relationships/slide" Target="/ppt/slides/slide6.xml" Id="R8ee1e98117964b8a" /><Relationship Type="http://schemas.openxmlformats.org/officeDocument/2006/relationships/slide" Target="/ppt/slides/slide7.xml" Id="R448cfbd845a240c4" /><Relationship Type="http://schemas.openxmlformats.org/officeDocument/2006/relationships/slide" Target="/ppt/slides/slide8.xml" Id="Rd77f4663c4fd4421" /><Relationship Type="http://schemas.openxmlformats.org/officeDocument/2006/relationships/slide" Target="/ppt/slides/slide9.xml" Id="R2ed42bdb458747ea" /><Relationship Type="http://schemas.openxmlformats.org/officeDocument/2006/relationships/slide" Target="/ppt/slides/slide10.xml" Id="R8f0010a3e9af493f" /><Relationship Type="http://schemas.openxmlformats.org/officeDocument/2006/relationships/slide" Target="/ppt/slides/slide11.xml" Id="Re05b39917e174b76" /><Relationship Type="http://schemas.openxmlformats.org/officeDocument/2006/relationships/slide" Target="/ppt/slides/slide12.xml" Id="R486bd666ae2a47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db66c383e045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5cc1d844b6498a" /><Relationship Type="http://schemas.openxmlformats.org/officeDocument/2006/relationships/notesMaster" Target="/ppt/notesMasters/notesMaster1.xml" Id="Rf6e666c3496c46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411caec6024f29" /><Relationship Type="http://schemas.openxmlformats.org/officeDocument/2006/relationships/notesMaster" Target="/ppt/notesMasters/notesMaster1.xml" Id="R18bdbd6c0f3d4c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b2cabac30843c3" /><Relationship Type="http://schemas.openxmlformats.org/officeDocument/2006/relationships/notesMaster" Target="/ppt/notesMasters/notesMaster1.xml" Id="Rbfdfb536932740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30ceedce0b4b8a" /><Relationship Type="http://schemas.openxmlformats.org/officeDocument/2006/relationships/notesMaster" Target="/ppt/notesMasters/notesMaster1.xml" Id="R2ab61cd1d5df40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1ce1f65bda48bd" /><Relationship Type="http://schemas.openxmlformats.org/officeDocument/2006/relationships/notesMaster" Target="/ppt/notesMasters/notesMaster1.xml" Id="R14ef69ce671a4e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8556157fd84e2f" /><Relationship Type="http://schemas.openxmlformats.org/officeDocument/2006/relationships/notesMaster" Target="/ppt/notesMasters/notesMaster1.xml" Id="R4a58304e8d1f41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3a78ef7a3e45df" /><Relationship Type="http://schemas.openxmlformats.org/officeDocument/2006/relationships/notesMaster" Target="/ppt/notesMasters/notesMaster1.xml" Id="R04e224df691749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128adc73c84337" /><Relationship Type="http://schemas.openxmlformats.org/officeDocument/2006/relationships/notesMaster" Target="/ppt/notesMasters/notesMaster1.xml" Id="Rb518390236ed4f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46b192d72c4e5d" /><Relationship Type="http://schemas.openxmlformats.org/officeDocument/2006/relationships/notesMaster" Target="/ppt/notesMasters/notesMaster1.xml" Id="Rba88b5ca63c643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f119fd970e4322" /><Relationship Type="http://schemas.openxmlformats.org/officeDocument/2006/relationships/notesMaster" Target="/ppt/notesMasters/notesMaster1.xml" Id="Rad8d16c2dd7f43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e05ef8d0a949f6" /><Relationship Type="http://schemas.openxmlformats.org/officeDocument/2006/relationships/notesMaster" Target="/ppt/notesMasters/notesMaster1.xml" Id="R198bbbf2828444e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437ba038ca4957" /><Relationship Type="http://schemas.openxmlformats.org/officeDocument/2006/relationships/notesMaster" Target="/ppt/notesMasters/notesMaster1.xml" Id="Re96ec9f38edb40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2688c192fe4b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535d71c1434647" /><Relationship Type="http://schemas.openxmlformats.org/officeDocument/2006/relationships/slideLayout" Target="/ppt/slideLayouts/slideLayout1.xml" Id="R8554614edd3c4a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54614edd3c4a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3742d3e1c14029" /><Relationship Type="http://schemas.openxmlformats.org/officeDocument/2006/relationships/notesSlide" Target="/ppt/notesSlides/notesSlide1.xml" Id="R5bb718a706944d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f60b91d274a87" /><Relationship Type="http://schemas.openxmlformats.org/officeDocument/2006/relationships/notesSlide" Target="/ppt/notesSlides/notesSlide2.xml" Id="Rd24f960622dc41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299f2f0904f3b" /><Relationship Type="http://schemas.openxmlformats.org/officeDocument/2006/relationships/notesSlide" Target="/ppt/notesSlides/notesSlide3.xml" Id="R2fbd39836c914f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a51c8b2d34c5d" /><Relationship Type="http://schemas.openxmlformats.org/officeDocument/2006/relationships/notesSlide" Target="/ppt/notesSlides/notesSlide4.xml" Id="R84f4417e4ce241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a244a9adc418b" /><Relationship Type="http://schemas.openxmlformats.org/officeDocument/2006/relationships/notesSlide" Target="/ppt/notesSlides/notesSlide5.xml" Id="Re4ce7e891d5642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6472c8622b4225" /><Relationship Type="http://schemas.openxmlformats.org/officeDocument/2006/relationships/notesSlide" Target="/ppt/notesSlides/notesSlide6.xml" Id="R9a4cec424ffe40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35630a9bb4ecd" /><Relationship Type="http://schemas.openxmlformats.org/officeDocument/2006/relationships/notesSlide" Target="/ppt/notesSlides/notesSlide7.xml" Id="R044d1a9240934b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35649a11b4780" /><Relationship Type="http://schemas.openxmlformats.org/officeDocument/2006/relationships/notesSlide" Target="/ppt/notesSlides/notesSlide8.xml" Id="R55f37240616642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8015e7f7c47b0" /><Relationship Type="http://schemas.openxmlformats.org/officeDocument/2006/relationships/notesSlide" Target="/ppt/notesSlides/notesSlide9.xml" Id="R6c6901adf107426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b2828725e45c5" /><Relationship Type="http://schemas.openxmlformats.org/officeDocument/2006/relationships/notesSlide" Target="/ppt/notesSlides/notesSlide10.xml" Id="R8e99561936fd44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78ecc39f84ab8" /><Relationship Type="http://schemas.openxmlformats.org/officeDocument/2006/relationships/notesSlide" Target="/ppt/notesSlides/notesSlide11.xml" Id="Rfd85bcbd03e64c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75b3ea160469c" /><Relationship Type="http://schemas.openxmlformats.org/officeDocument/2006/relationships/notesSlide" Target="/ppt/notesSlides/notesSlide12.xml" Id="Ref161fa7cb2342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AA09BD-C601-4320-9A2E-EDA04C96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E4F3F-2B8A-4711-AB55-2172AD69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2465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953CBB-A926-47BC-8EEE-08327A1C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C4G SUCCESS PODCAST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8D7EE-873E-4749-8964-7535D8BC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572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COACH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84B52-3E89-435B-8707-A09CB978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381125"/>
            <a:ext cx="1428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5400" b="1">
                <a:solidFill>
                  <a:srgbClr val="73C900"/>
                </a:solidFill>
              </a:defRPr>
            </a:pPr>
            <a:r>
              <a:rPr sz="5400" b="1">
                <a:solidFill>
                  <a:srgbClr val="73C900"/>
                </a:solidFill>
              </a:rPr>
              <a:t>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CBD7B-992A-402E-B5C6-C13B318B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857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FFFFFF"/>
                </a:solidFill>
              </a:defRPr>
            </a:pPr>
            <a:r>
              <a:rPr sz="6150" b="1">
                <a:solidFill>
                  <a:srgbClr val="FFFFFF"/>
                </a:solidFill>
              </a:rPr>
              <a:t>MENTOR?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BC70E0-2080-451B-88FA-84848FF7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495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CF14C-59F8-4761-B09C-70C17880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64293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AAB2B3"/>
                </a:solidFill>
              </a:defRPr>
            </a:pPr>
            <a:r>
              <a:rPr sz="2175" b="0">
                <a:solidFill>
                  <a:srgbClr val="AAB2B3"/>
                </a:solidFill>
              </a:rPr>
              <a:t>The right guidance at the right stage can change an advisor’s trajectory.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96F8F2-94F3-49F6-BB7E-7577A3A7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285875"/>
            <a:ext cx="342900" cy="3762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8B29B7-6C96-4D5D-A3B3-B5FF86B3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285875"/>
            <a:ext cx="342900" cy="3762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BD4398-A949-496E-80CB-6F542772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285875"/>
            <a:ext cx="342900" cy="3762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F886F-C0B9-438E-96E2-55A858A2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905375"/>
            <a:ext cx="31813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8BFA5-C6D3-4D6D-8938-F12ED75A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286375"/>
            <a:ext cx="16192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A85ED-4DE5-400E-AD2F-9E07BB5A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5362575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DIRECTION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B5D4F8-BB4C-4D4E-92C7-E1B6CAA8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286375"/>
            <a:ext cx="195262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F7515-9507-4763-ACB8-54BF7EFE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5362575"/>
            <a:ext cx="1685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70909"/>
                </a:solidFill>
              </a:defRPr>
            </a:pPr>
            <a:r>
              <a:rPr sz="1275" b="1">
                <a:solidFill>
                  <a:srgbClr val="070909"/>
                </a:solidFill>
              </a:rPr>
              <a:t>DEVELOPMENT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4522D0-555B-4215-8422-8C85441F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HOSTED BY JOHN A. KAILUNAS II</a:t>
            </a:r>
          </a:p>
        </p:txBody>
      </p:sp>
    </p:spTree>
    <p:extLst>
      <p:ext uri="{BB962C8B-B14F-4D97-AF65-F5344CB8AC3E}">
        <p14:creationId xmlns:p14="http://schemas.microsoft.com/office/powerpoint/2010/main" val="13460586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CE56D-DB9E-48DB-9A78-4C5105B6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87EA1F-36EA-495D-9106-0E25FDE7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4F2CC1-7AA9-4EF0-8C03-CBAF81C4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THE CENTRAL QUESTION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23FEBC-4A1F-4375-A966-624BECBB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What does this advisor need now?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1E06F-59DB-4438-A303-34171D72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98B46-AE3A-4730-B269-AEC353E9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0D1B5-D823-4708-AD4C-50F7E7C1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A coach sharpens execution.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AFBAE-4E1A-441F-9954-35498641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A mentor expands perspective.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2F25F-4E0F-4D85-99FA-08EEA946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AB2B3"/>
                </a:solidFill>
              </a:defRPr>
            </a:pPr>
            <a:r>
              <a:rPr sz="1950" b="0">
                <a:solidFill>
                  <a:srgbClr val="AAB2B3"/>
                </a:solidFill>
              </a:rPr>
              <a:t>Growth stalls when we prescribe the relationship we prefer instead of the guidance the advisor needs.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D01DF-CAEE-4805-AF56-0F6F3E10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95500"/>
            <a:ext cx="2857500" cy="2857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3C9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1AC10-E8BA-4571-BF72-E947F4D4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24150"/>
            <a:ext cx="2286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NEED</a:t>
            </a:r>
          </a:p>
          <a:p xmlns:a="http://schemas.openxmlformats.org/drawingml/2006/main">
            <a:pPr algn="ctr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BEFORE</a:t>
            </a:r>
          </a:p>
          <a:p xmlns:a="http://schemas.openxmlformats.org/drawingml/2006/main">
            <a:pPr algn="ctr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4180172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01C852-9C39-4B00-B6B4-76F3552D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353BA-37FE-4035-97B6-0F25649B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5847D-4D59-4561-942E-A4771CCB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CLEAR DEFINITIONS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1914A2-0884-4BCD-8E41-6A502224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Coach and mentor are not synonyms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372E1-35E5-4105-8AE1-F4978942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A60E2-B153-4B2F-A457-E74D1A19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E6E17-FF5E-477D-9712-C4052B39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048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73C90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729D07-C455-4DBD-921C-6CE4F9D1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47875"/>
            <a:ext cx="5048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36472A-F7F3-4385-ABDD-E6DD09092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33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73C900"/>
                </a:solidFill>
              </a:defRPr>
            </a:pPr>
            <a:r>
              <a:rPr sz="2250" b="1">
                <a:solidFill>
                  <a:srgbClr val="73C900"/>
                </a:solidFill>
              </a:rPr>
              <a:t>COACH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2FEC9-A4A3-4477-9037-324C0C8E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333625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MENTOR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1D42E-2FE4-419D-8C60-1B8444DB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86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EF17A-2306-4D5E-83A9-5BA19263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000375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Improves a defined skill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9A54C4-51C4-40A6-9A4D-F56F1642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09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A0712D-6B01-4AF8-9231-FA39B727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524250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Uses structure and accountability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30D820-04D7-4A06-8B54-90089F1E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3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5904AD-411C-4F16-8FBA-36A42B30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4048125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Measures progress against a goal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40568D-3891-4842-8337-70902D1E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54EEE4-F51A-472C-98D2-D263F018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4572000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Often works within a set timeframe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CF2290-7E1F-4845-B7D7-54BF7847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086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49C1E-12F0-49F0-8075-7E85D108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000375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Shares wisdom from experience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187FA2-1DCB-4B06-9824-C6C5782C1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609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BF5F0E-4AFB-49A7-9A5C-B7C41168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524250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Develops judgment and identity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905D24-0E6C-424F-AE98-6143411B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13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8355FC-5126-4748-9F55-A69A8F83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048125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Explores the longer horizon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273709-4E50-46F3-A401-BBA0BF03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6577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50B218-1A70-4CA2-8C70-868E6493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572000"/>
            <a:ext cx="4067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Often grows through relationship</a:t>
            </a:r>
          </a:p>
        </p:txBody>
      </p:sp>
    </p:spTree>
    <p:extLst>
      <p:ext uri="{BB962C8B-B14F-4D97-AF65-F5344CB8AC3E}">
        <p14:creationId xmlns:p14="http://schemas.microsoft.com/office/powerpoint/2010/main" val="16219579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5CE410-E686-4C7E-A2C7-0D53B7E2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A799A-CE0F-4FC1-AE76-5A57F748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D3F51-C8DB-4744-AD9C-4C41D6B1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SHARED PURPOSE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D2626-D1A6-438A-9817-236DD72D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Different methods. One destination.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B8152-88EA-4430-BB31-29FB627E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F7B0D-FF79-4EFE-973D-89F11BBD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32213-DE5D-45D7-9EF8-956AFC53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334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AAB2B3"/>
                </a:solidFill>
              </a:defRPr>
            </a:pPr>
            <a:r>
              <a:rPr sz="2100" b="0">
                <a:solidFill>
                  <a:srgbClr val="AAB2B3"/>
                </a:solidFill>
              </a:rPr>
              <a:t>Both relationships should move the advisor toward greater competence, confidence, and service.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68A87-029A-42FE-974E-DF704EDC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23850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819"/>
          </a:solidFill>
          <a:ln xmlns:a="http://schemas.openxmlformats.org/drawingml/2006/main" w="38100">
            <a:solidFill>
              <a:srgbClr val="73C90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7828B-8744-4813-8AB3-B0B24B9B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243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73C900"/>
                </a:solidFill>
              </a:defRPr>
            </a:pPr>
            <a:r>
              <a:rPr sz="1725" b="1">
                <a:solidFill>
                  <a:srgbClr val="73C900"/>
                </a:solidFill>
              </a:rPr>
              <a:t>CLARITY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37CCA9-EA58-440E-BA85-94878A65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23850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67514D-3C9C-4DD8-9E70-0ABF13E5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9243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COURAGE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99398-9E2F-44E6-B42B-35AE0169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23850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1819"/>
          </a:solidFill>
          <a:ln xmlns:a="http://schemas.openxmlformats.org/drawingml/2006/main" w="38100">
            <a:solidFill>
              <a:srgbClr val="73C90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B0FFDF-88AF-4D7B-9BA1-391B1CC1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243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73C900"/>
                </a:solidFill>
              </a:defRPr>
            </a:pPr>
            <a:r>
              <a:rPr sz="1725" b="1">
                <a:solidFill>
                  <a:srgbClr val="73C900"/>
                </a:solidFill>
              </a:rPr>
              <a:t>ACCOUNTABILITY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54A35-3484-495E-9000-2717120F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38500"/>
            <a:ext cx="1809750" cy="1809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A97A4A-9B07-4B5A-8E50-4385293F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9243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GROWTH</a:t>
            </a:r>
          </a:p>
        </p:txBody>
      </p:sp>
    </p:spTree>
    <p:extLst>
      <p:ext uri="{BB962C8B-B14F-4D97-AF65-F5344CB8AC3E}">
        <p14:creationId xmlns:p14="http://schemas.microsoft.com/office/powerpoint/2010/main" val="14327852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2D7AA2-AE8F-4EF2-AD55-B80E49F3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89AB8-F31E-4F90-8AA2-006EF48D6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E66BF-E2F9-43FD-B7E9-A55E2F26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USE COACHING WHEN…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5EC32-699A-41AF-B14F-4B9F0E21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The gap is visible and actionable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E00DD-50E1-4E41-AEA1-6ED285E2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CAF0A-4E26-4450-A20A-CD9D4009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BEC6A-EF36-47F0-A862-CD244412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81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FD905-2649-49D8-9CFF-3588A131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955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Prospecting activity is inconsistent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68509A-173A-4C57-AE22-F0F34DBE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C5A57-9E3C-4C08-BC52-12C55B6B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2415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Discovery conversations lack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AE56D-D2BA-4A94-B07E-EC44ADEA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385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2D2B8C-D7D8-4FC5-976C-47169198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528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Follow-up is weak or irregular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DEEAC4-CF7E-4CFF-9C9D-96A5CCE3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67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1E4DCD-9C6E-498B-89F6-2518A046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8145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The advisor knows the process but does not execute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2C3022-5627-440F-BFFB-A0F3A867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95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A4490-0052-417B-9959-762B9B5E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101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A measurable behavior must change now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DA3DF-441A-4B9F-B31B-AAB365F0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047875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28575">
            <a:solidFill>
              <a:srgbClr val="73C90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F48C6E-2DF6-4164-B59B-F98045A5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76500"/>
            <a:ext cx="2095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73C900"/>
                </a:solidFill>
              </a:defRPr>
            </a:pPr>
            <a:r>
              <a:rPr sz="1875" b="1">
                <a:solidFill>
                  <a:srgbClr val="73C900"/>
                </a:solidFill>
              </a:rPr>
              <a:t>THE COACHING</a:t>
            </a:r>
          </a:p>
          <a:p xmlns:a="http://schemas.openxmlformats.org/drawingml/2006/main">
            <a:pPr algn="ctr">
              <a:defRPr sz="1875" b="1">
                <a:solidFill>
                  <a:srgbClr val="73C900"/>
                </a:solidFill>
              </a:defRPr>
            </a:pPr>
            <a:r>
              <a:rPr sz="1875" b="1">
                <a:solidFill>
                  <a:srgbClr val="73C900"/>
                </a:solidFill>
              </a:rPr>
              <a:t>QUESTION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2F5F8-D891-41F2-90E1-EE8643AD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24250"/>
            <a:ext cx="2000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What must improve before our next meeting?</a:t>
            </a:r>
          </a:p>
        </p:txBody>
      </p:sp>
    </p:spTree>
    <p:extLst>
      <p:ext uri="{BB962C8B-B14F-4D97-AF65-F5344CB8AC3E}">
        <p14:creationId xmlns:p14="http://schemas.microsoft.com/office/powerpoint/2010/main" val="7101671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F7832-7AD3-4D6B-8D57-610BB95D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8F4850-AD25-4966-A6A4-09C67A56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A9189-CC3F-47DF-A6EC-08BB3A90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USE MENTORING WHEN…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651AF-1263-4333-8F43-ACCC450E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The challenge is bigger than a tactic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C60DF-522E-4159-B8EF-7E44DF48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601F0-2A18-4824-9841-8117B9C2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94C0A-BF6A-4C87-AB73-4C715C6E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81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D44D5-F002-49BE-AAB9-86616552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955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The advisor is defining a career path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62D30A-A26F-4E44-AA7A-8A401DE3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09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2C8A72-4D1E-470A-ACEF-F4F674B1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2415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Leadership judgment is being tested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B91EE9-9645-409D-8CA4-18B38020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385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D31EB-C1E2-46CA-A287-3C979724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528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A setback has shaken confidence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D06E07-24D5-4A65-8ACC-1662EF91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67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B54337-65C2-4392-8E20-FA6AE24B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8145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Identity, purpose, or legacy is unclear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C9FED1-3878-4608-8F9A-23926AB0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95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BB7648-368E-4056-A153-1969B2DF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10100"/>
            <a:ext cx="6400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</a:defRPr>
            </a:pPr>
            <a:r>
              <a:rPr sz="1875" b="0">
                <a:solidFill>
                  <a:srgbClr val="FFFFFF"/>
                </a:solidFill>
              </a:rPr>
              <a:t>Experience can prevent an expensive mistake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21364-68DB-4C40-8A68-A718F760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047875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D2EE4-A76A-4934-8801-B79420A0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76500"/>
            <a:ext cx="2095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THE MENTORING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QUESTION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E67F2A-EC3F-43FC-816F-ABBBF328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24250"/>
            <a:ext cx="2000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73C900"/>
                </a:solidFill>
              </a:defRPr>
            </a:pPr>
            <a:r>
              <a:rPr sz="2250" b="1">
                <a:solidFill>
                  <a:srgbClr val="73C900"/>
                </a:solidFill>
              </a:rPr>
              <a:t>Who must you become for the next chapter?</a:t>
            </a:r>
          </a:p>
        </p:txBody>
      </p:sp>
    </p:spTree>
    <p:extLst>
      <p:ext uri="{BB962C8B-B14F-4D97-AF65-F5344CB8AC3E}">
        <p14:creationId xmlns:p14="http://schemas.microsoft.com/office/powerpoint/2010/main" val="17183752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85EDB2-236C-49DE-9622-C71F2CE2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2BF6D-4DEF-4025-8B1D-5DF28525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4A8EE-BB6C-4357-B168-01D9B37D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THE PRACTICAL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74BA1-FD0F-494B-B68A-15982675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Direction today. Development over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81EFE9-5808-4BE3-8E6B-0B788CEF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FC6341-AF53-4EEB-9B8B-B3366DC9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CABF8-DD89-4B16-8B0D-0DF00C24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343150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1962A-5818-42C3-89BF-4AFBE88B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3C900"/>
                </a:solidFill>
              </a:defRPr>
            </a:pPr>
            <a:r>
              <a:rPr sz="1950" b="1">
                <a:solidFill>
                  <a:srgbClr val="73C900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71C7F-0D6E-4BC6-A7D8-ED58FB64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9562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DIAGNOSE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D5CD8-B86D-4AF8-AF99-4911BA00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67125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Name the real gap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7F932-CB4B-498C-9EA7-7BA816EB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33625"/>
            <a:ext cx="2343150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73C900"/>
          </a:solidFill>
          <a:ln xmlns:a="http://schemas.openxmlformats.org/drawingml/2006/main" w="19050">
            <a:solidFill>
              <a:srgbClr val="73C90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52360-CB92-40F7-BFF5-2E2442010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4955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70909"/>
                </a:solidFill>
              </a:defRPr>
            </a:pPr>
            <a:r>
              <a:rPr sz="1950" b="1">
                <a:solidFill>
                  <a:srgbClr val="070909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D38D1-A26B-4D20-8305-FAEA1591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09562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70909"/>
                </a:solidFill>
              </a:defRPr>
            </a:pPr>
            <a:r>
              <a:rPr sz="1875" b="1">
                <a:solidFill>
                  <a:srgbClr val="070909"/>
                </a:solidFill>
              </a:rPr>
              <a:t>CHOOSE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FD80D-1FEA-436D-9165-0CE9D841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667125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0909"/>
                </a:solidFill>
              </a:defRPr>
            </a:pPr>
            <a:r>
              <a:rPr sz="1650" b="0">
                <a:solidFill>
                  <a:srgbClr val="070909"/>
                </a:solidFill>
              </a:rPr>
              <a:t>Coach, mentor, or both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1D60A0-BF72-4C77-9799-3EB961D8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33625"/>
            <a:ext cx="2343150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64C8BD-F450-4869-A0BD-7FBDD614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955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3C900"/>
                </a:solidFill>
              </a:defRPr>
            </a:pPr>
            <a:r>
              <a:rPr sz="1950" b="1">
                <a:solidFill>
                  <a:srgbClr val="73C900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BCE47-6F98-4778-9E70-4213951E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9562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ACT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2BF0B5-37AC-4E3A-9D7D-5FC77A80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67125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Commit to one behavior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EB0D8D-D39C-4B69-BD5C-9717E79C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33625"/>
            <a:ext cx="2343150" cy="2143125"/>
          </a:xfrm>
          <a:prstGeom xmlns:a="http://schemas.openxmlformats.org/drawingml/2006/main" prst="roundRect">
            <a:avLst>
              <a:gd name="adj" fmla="val 355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5C1C75-23A7-4983-9ED4-E2E277A1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4955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3C900"/>
                </a:solidFill>
              </a:defRPr>
            </a:pPr>
            <a:r>
              <a:rPr sz="1950" b="1">
                <a:solidFill>
                  <a:srgbClr val="73C900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D630AF-61E8-4C03-A4AD-D0A38B0F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09562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43F351-53AE-4FA4-A1A5-B234D612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667125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Measure and reflect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AE5FA7-02A5-4CA1-94FC-B97DF85A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The label matters less than the discipline of matching the relationship to the need.</a:t>
            </a:r>
          </a:p>
        </p:txBody>
      </p:sp>
    </p:spTree>
    <p:extLst>
      <p:ext uri="{BB962C8B-B14F-4D97-AF65-F5344CB8AC3E}">
        <p14:creationId xmlns:p14="http://schemas.microsoft.com/office/powerpoint/2010/main" val="2067799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3E55F6-E6BC-4385-BED3-BEDD8F66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E50E3-D3AD-4AB0-8F29-000F38A1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7F7E4-D618-4622-A864-D3929F3C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ADVISOR GROWTH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0BE02-2B3F-440D-B745-51BBDC81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One advisor may need both roles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6F2663-85F4-4FF8-A469-69AECA54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F95B8-AA71-4C53-A2E2-5C4A7783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7B36BB-4C89-4FBD-B508-1F178119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73C900"/>
                </a:solidFill>
              </a:defRPr>
            </a:pPr>
            <a:r>
              <a:rPr sz="2025" b="1">
                <a:solidFill>
                  <a:srgbClr val="73C900"/>
                </a:solidFill>
              </a:rPr>
              <a:t>COACHING LANE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CAB27-84F6-4B22-AB69-8D495C5F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115A9-B2EA-4F61-A7D4-74E0D7A0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9875"/>
            <a:ext cx="4114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Weekly activity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632FB-3774-4B61-A4B1-AC871134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F092F-A298-4154-8D16-41F483FF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4114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Role-play and scripts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147FCE-7F92-42CE-8E22-5672C032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45AB0-5B2D-4B21-9F24-9F257E3E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52875"/>
            <a:ext cx="4114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Case preparation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E2A04E-A467-4699-B520-F9BDEBC6A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CF09D-8A9D-45A4-AA00-4CD03601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4114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Process adherence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49FAD7-86A7-4882-A9AB-D44954AC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047875"/>
            <a:ext cx="4762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2A47A8-D408-43BE-99FA-1622C480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43125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MENTORING LANE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E36454-C9AE-44CF-B565-4C42BB30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956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B9772B-6456-493A-91BE-A8C4CF88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09875"/>
            <a:ext cx="4210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Career decisions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BD0829-8CEA-4937-99FE-9870D39C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67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826F06-D64C-4C75-8F26-5D829F52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381375"/>
            <a:ext cx="4210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Leadership presence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05D9A4-D9EE-4894-8D3E-049160F8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386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832689-46FC-49FC-B363-BC00CE00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952875"/>
            <a:ext cx="4210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Resilience and perspective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57498D-1818-4EAE-8E5C-8A3C0809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610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2BD203-05C8-4C4C-938B-6A929D7F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524375"/>
            <a:ext cx="4210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Enterprise value and legacy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D92178-57A8-4FA9-B189-94989C7A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19750"/>
            <a:ext cx="6286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926D18-EC90-428B-8FE7-E42B8888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695950"/>
            <a:ext cx="6019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70909"/>
                </a:solidFill>
              </a:defRPr>
            </a:pPr>
            <a:r>
              <a:rPr sz="1275" b="1">
                <a:solidFill>
                  <a:srgbClr val="070909"/>
                </a:solidFill>
              </a:rPr>
              <a:t>THE BEST DEVELOPMENT PLANS CONNECT BOTH LANES</a:t>
            </a:r>
          </a:p>
        </p:txBody>
      </p:sp>
    </p:spTree>
    <p:extLst>
      <p:ext uri="{BB962C8B-B14F-4D97-AF65-F5344CB8AC3E}">
        <p14:creationId xmlns:p14="http://schemas.microsoft.com/office/powerpoint/2010/main" val="20015441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D5CC5E-B7CE-4088-88E8-8CEF5A64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8BB50-87A3-42D6-A7CE-C5A44F7A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3E0045-A833-4958-AECE-D08027BA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AVOID THE TRAPS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50200-8FEC-484F-A909-54AADFCDC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Good intentions can still produce poor guidance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3C692-ECCC-457C-B94E-69668F28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E67D8-8395-4068-94C7-C56D2C8F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64674-6E9A-4DF2-89C7-E216F759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102870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EC8E9-F49F-4F0D-88FD-0C7B79B0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COACHING TRAP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BF568-7EEE-4792-9226-83667279A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219325"/>
            <a:ext cx="7096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Controlling every move until the advisor stops thinking.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BBC3C6-8891-4CE9-A01C-8F520D8B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102870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98F5D-88BB-431E-9457-925C565D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MENTORING TRAP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B3B20-5FBE-48F5-9485-E3B46ED5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362325"/>
            <a:ext cx="7096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Sharing stories without turning insight into action.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0B0BF-4626-43D4-8F96-CC3311EA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102870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73C9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6012B7-8602-4AE7-90A7-0A87E0B6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2437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73C900"/>
                </a:solidFill>
              </a:defRPr>
            </a:pPr>
            <a:r>
              <a:rPr sz="1575" b="1">
                <a:solidFill>
                  <a:srgbClr val="73C900"/>
                </a:solidFill>
              </a:rPr>
              <a:t>ADVISOR TRAP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3368C0-AB0A-4E6E-870A-6F5F9DD5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505325"/>
            <a:ext cx="7096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Seeking validation instead of accepting challenge.</a:t>
            </a:r>
          </a:p>
        </p:txBody>
      </p:sp>
    </p:spTree>
    <p:extLst>
      <p:ext uri="{BB962C8B-B14F-4D97-AF65-F5344CB8AC3E}">
        <p14:creationId xmlns:p14="http://schemas.microsoft.com/office/powerpoint/2010/main" val="20987465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E702C2-85BB-46B1-A601-03DF9277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7F2EC-399D-4930-A090-4E32942A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5B96D-006D-4A14-89F5-9BDA4A9E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MAKE IT REAL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42F342-28EA-4A26-ACC5-4169429F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A 30-day advisor growth sprint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54FFF-CF6A-410D-A739-87B2181A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D58E9-7C66-4E16-B3BE-9FA91872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8B836-08E4-44E2-AE2A-0C33C000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WEEK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2F9B7-A553-4D9E-A12C-26C7C33B3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B41E5-B951-4E3A-98EA-2FEADF32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0512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Define the gap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955B0-4AC6-46DA-9E8D-CD85F7D1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1952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Choose one outcome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C47E8B-BE08-4B6B-89F1-025975E35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0955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WEEK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6F9B1-2BA9-4A35-A660-D38107EF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476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BC468-4BB4-45DB-B3B5-344139C5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90512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Practice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C3313-4EC9-4486-939D-FC34C852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714750"/>
            <a:ext cx="1952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Observe behavior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36E4B-FF25-483F-8301-630B0294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955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WEEK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CA5469-7CDA-4284-AE51-F56B6C1B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76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2A0DAC-5F8A-48ED-A64A-5584F3B0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0512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Pressure 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A4A67-65FF-4383-9B97-75282EAD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14750"/>
            <a:ext cx="1952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Correct the pattern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D4521C-85DE-4AC2-A007-272F5634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955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WEEK 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84335-3512-4C29-8CB4-9DD9FE2B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47650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141819"/>
          </a:solidFill>
          <a:ln xmlns:a="http://schemas.openxmlformats.org/drawingml/2006/main" w="19050">
            <a:solidFill>
              <a:srgbClr val="27303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F1235-8282-4615-82C4-568B33AE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0512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E7E479-C222-4AA4-B811-444FC54A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14750"/>
            <a:ext cx="1952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AB2B3"/>
                </a:solidFill>
              </a:defRPr>
            </a:pPr>
            <a:r>
              <a:rPr sz="1650" b="0">
                <a:solidFill>
                  <a:srgbClr val="AAB2B3"/>
                </a:solidFill>
              </a:rPr>
              <a:t>Decide what comes next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3B2B6-2310-4C0D-93E4-CB2EFB25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One outcome. One behavior. One honest review.</a:t>
            </a:r>
          </a:p>
        </p:txBody>
      </p:sp>
    </p:spTree>
    <p:extLst>
      <p:ext uri="{BB962C8B-B14F-4D97-AF65-F5344CB8AC3E}">
        <p14:creationId xmlns:p14="http://schemas.microsoft.com/office/powerpoint/2010/main" val="1096722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090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756CCA-031B-4EB7-B316-BF70A3AE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286B2-3614-4CB2-BE0B-12056184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3C900"/>
          </a:solidFill>
          <a:ln xmlns:a="http://schemas.openxmlformats.org/drawingml/2006/main" w="0">
            <a:solidFill>
              <a:srgbClr val="73C90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2D9718-91AE-4730-8959-6BDE8F2F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685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3C900"/>
                </a:solidFill>
              </a:defRPr>
            </a:pPr>
            <a:r>
              <a:rPr sz="1275" b="1">
                <a:solidFill>
                  <a:srgbClr val="73C900"/>
                </a:solidFill>
              </a:rPr>
              <a:t>PERSONAL REFLECTION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9334B-ECA4-44FE-B437-5312939E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96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Choose the relationship that moves you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CF506F-1BDF-4304-85D1-43410C32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AB2B3"/>
                </a:solidFill>
              </a:defRPr>
            </a:pPr>
            <a:r>
              <a:rPr sz="900" b="1">
                <a:solidFill>
                  <a:srgbClr val="AAB2B3"/>
                </a:solidFill>
              </a:rPr>
              <a:t>C4G SUCCESS PODCAST  •  COACH OR MENTOR?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92AA07-C111-4AA1-A0A3-92703995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38900"/>
            <a:ext cx="523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3C900"/>
                </a:solidFill>
              </a:defRPr>
            </a:pPr>
            <a:r>
              <a:rPr sz="975" b="1">
                <a:solidFill>
                  <a:srgbClr val="73C900"/>
                </a:solidFill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7E2E1-5783-4796-8836-4E8A90E5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526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3C900"/>
                </a:solidFill>
              </a:defRPr>
            </a:pPr>
            <a:r>
              <a:rPr sz="1800" b="1">
                <a:solidFill>
                  <a:srgbClr val="73C900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436CBA-377A-4BB8-B0AD-1D0486CCA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9526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Where am I stuck?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4F77C8-CBED-4089-976E-7DB0747F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400300"/>
            <a:ext cx="885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B5400B-708B-49F1-96BA-3D221E3D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765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3C900"/>
                </a:solidFill>
              </a:defRPr>
            </a:pPr>
            <a:r>
              <a:rPr sz="1800" b="1">
                <a:solidFill>
                  <a:srgbClr val="73C900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79C27-0F68-4051-B0DF-0B41B8F6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765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Is this a skill gap or a perspective gap?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6B872-4DF6-45CD-8715-40490D25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24200"/>
            <a:ext cx="885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9E9C4F-FDD9-4EE6-AB93-AE75B939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004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3C900"/>
                </a:solidFill>
              </a:defRPr>
            </a:pPr>
            <a:r>
              <a:rPr sz="1800" b="1">
                <a:solidFill>
                  <a:srgbClr val="73C900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5FBD30-FC24-432A-9DB1-257A4F68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004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Do I need instruction, experience, or both?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50BA72-DFE8-4E28-A3FD-B6123B14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48100"/>
            <a:ext cx="885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34FB37-5727-4629-B218-1D3410A2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243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3C900"/>
                </a:solidFill>
              </a:defRPr>
            </a:pPr>
            <a:r>
              <a:rPr sz="1800" b="1">
                <a:solidFill>
                  <a:srgbClr val="73C900"/>
                </a:solidFill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0563C2-4B13-439D-867D-FF791C76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1243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Who will tell me the truth and hold me accountable?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6F8A1-9ECE-4BA2-84ED-F98947D2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72000"/>
            <a:ext cx="885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F34D9F-7057-4858-A92B-9E957C40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482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3C900"/>
                </a:solidFill>
              </a:defRPr>
            </a:pPr>
            <a:r>
              <a:rPr sz="1800" b="1">
                <a:solidFill>
                  <a:srgbClr val="73C900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6D67C-ACBB-4331-A388-7DD22705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848225"/>
            <a:ext cx="933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What action will prove I am serious about growth?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8A13EF-7780-4CF6-9950-ACBAF7E8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95900"/>
            <a:ext cx="885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3031"/>
          </a:solidFill>
          <a:ln xmlns:a="http://schemas.openxmlformats.org/drawingml/2006/main" w="0">
            <a:solidFill>
              <a:srgbClr val="27303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7508403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73C9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54C84C-311B-472B-814B-124D855C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909"/>
          </a:solidFill>
          <a:ln xmlns:a="http://schemas.openxmlformats.org/drawingml/2006/main" w="0">
            <a:solidFill>
              <a:srgbClr val="070909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86B77-30AF-4752-9D7C-DF4E346C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047750"/>
            <a:ext cx="990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0909"/>
                </a:solidFill>
              </a:defRPr>
            </a:pPr>
            <a:r>
              <a:rPr sz="3600" b="1">
                <a:solidFill>
                  <a:srgbClr val="070909"/>
                </a:solidFill>
              </a:rPr>
              <a:t>THE RIGHT RELATIONSHIP</a:t>
            </a:r>
          </a:p>
          <a:p xmlns:a="http://schemas.openxmlformats.org/drawingml/2006/main">
            <a:pPr algn="l">
              <a:defRPr sz="3600" b="1">
                <a:solidFill>
                  <a:srgbClr val="070909"/>
                </a:solidFill>
              </a:defRPr>
            </a:pPr>
            <a:r>
              <a:rPr sz="3600" b="1">
                <a:solidFill>
                  <a:srgbClr val="070909"/>
                </a:solidFill>
              </a:rPr>
              <a:t>CAN CHANGE THE TRAJECTORY.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FCB37-FE80-4A68-95C8-BA6EBD1E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48000"/>
            <a:ext cx="866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070909"/>
                </a:solidFill>
              </a:defRPr>
            </a:pPr>
            <a:r>
              <a:rPr sz="2100" b="0">
                <a:solidFill>
                  <a:srgbClr val="070909"/>
                </a:solidFill>
              </a:rPr>
              <a:t>Stop growing alone. Find the direction, perspective, and accountability your next chapter requires.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18360-BD48-4A55-A47F-88880932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33875"/>
            <a:ext cx="4333875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070909"/>
          </a:solidFill>
          <a:ln xmlns:a="http://schemas.openxmlformats.org/drawingml/2006/main" w="0">
            <a:solidFill>
              <a:srgbClr val="070909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D253FE-ABC1-4B7F-A211-E9ACB7B6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14850"/>
            <a:ext cx="3952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ENGAGE CATALYST4GROWTH.COM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87D26-FE09-495E-850B-62B58B96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34050"/>
            <a:ext cx="923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0909"/>
                </a:solidFill>
              </a:defRPr>
            </a:pPr>
            <a:r>
              <a:rPr sz="1725" b="1">
                <a:solidFill>
                  <a:srgbClr val="070909"/>
                </a:solidFill>
              </a:rPr>
              <a:t>Execution, perseverance, and consistency are the keys to success.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6A8E7-82E0-49A4-8DBB-E5D30ACA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305550"/>
            <a:ext cx="714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0909"/>
                </a:solidFill>
              </a:defRPr>
            </a:pPr>
            <a:r>
              <a:rPr sz="1050" b="1">
                <a:solidFill>
                  <a:srgbClr val="070909"/>
                </a:solidFill>
              </a:rPr>
              <a:t>C4G SUCCESS PODCAST  •  HOSTED BY JOHN A. KAILUNAS II</a:t>
            </a:r>
          </a:p>
        </p:txBody>
      </p:sp>
    </p:spTree>
    <p:extLst>
      <p:ext uri="{BB962C8B-B14F-4D97-AF65-F5344CB8AC3E}">
        <p14:creationId xmlns:p14="http://schemas.microsoft.com/office/powerpoint/2010/main" val="6372225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2026-09-03T16:38:50.1400000Z</dcterms:created>
  <dcterms:modified xsi:type="dcterms:W3CDTF">2026-09-03T16:38:50.1400000Z</dcterms:modified>
</coreProperties>
</file>