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12ec468952dc4cea" /><Relationship Type="http://schemas.openxmlformats.org/officeDocument/2006/relationships/extended-properties" Target="/docProps/app.xml" Id="Rc1f50199cc754bc2" /><Relationship Type="http://schemas.openxmlformats.org/officeDocument/2006/relationships/officeDocument" Target="/ppt/presentation.xml" Id="R7c1937004c83428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745df9bf7354a69"/>
  </p:sldMasterIdLst>
  <p:notesMasterIdLst>
    <p:notesMasterId xmlns:r="http://schemas.openxmlformats.org/officeDocument/2006/relationships" r:id="R28048cb33ca54e71"/>
  </p:notesMasterIdLst>
  <p:sldIdLst>
    <p:sldId xmlns:r="http://schemas.openxmlformats.org/officeDocument/2006/relationships" id="256" r:id="R61d45151ffdd4d02"/>
    <p:sldId xmlns:r="http://schemas.openxmlformats.org/officeDocument/2006/relationships" id="257" r:id="R4d96c6abfb704e5e"/>
    <p:sldId xmlns:r="http://schemas.openxmlformats.org/officeDocument/2006/relationships" id="258" r:id="Rab5a03d7ec6a4a2f"/>
    <p:sldId xmlns:r="http://schemas.openxmlformats.org/officeDocument/2006/relationships" id="259" r:id="Rd5e6d95988bc47cf"/>
    <p:sldId xmlns:r="http://schemas.openxmlformats.org/officeDocument/2006/relationships" id="260" r:id="R32a9604a67ce4ff2"/>
    <p:sldId xmlns:r="http://schemas.openxmlformats.org/officeDocument/2006/relationships" id="261" r:id="Rdeaaf7e31c63426e"/>
    <p:sldId xmlns:r="http://schemas.openxmlformats.org/officeDocument/2006/relationships" id="262" r:id="Rf4f86cce4e9b4fcc"/>
    <p:sldId xmlns:r="http://schemas.openxmlformats.org/officeDocument/2006/relationships" id="263" r:id="Re47abdfdf4e64632"/>
    <p:sldId xmlns:r="http://schemas.openxmlformats.org/officeDocument/2006/relationships" id="264" r:id="Rc8145d955f184880"/>
    <p:sldId xmlns:r="http://schemas.openxmlformats.org/officeDocument/2006/relationships" id="265" r:id="R6bff10d5964c4107"/>
    <p:sldId xmlns:r="http://schemas.openxmlformats.org/officeDocument/2006/relationships" id="266" r:id="Re317bd04b0b749c7"/>
    <p:sldId xmlns:r="http://schemas.openxmlformats.org/officeDocument/2006/relationships" id="267" r:id="R62b79c5db29a4b14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016382f99bd4997" /><Relationship Type="http://schemas.openxmlformats.org/officeDocument/2006/relationships/slideMaster" Target="/ppt/slideMasters/slideMaster1.xml" Id="R1745df9bf7354a69" /><Relationship Type="http://schemas.openxmlformats.org/officeDocument/2006/relationships/notesMaster" Target="/ppt/notesMasters/notesMaster1.xml" Id="R28048cb33ca54e71" /><Relationship Type="http://schemas.openxmlformats.org/officeDocument/2006/relationships/presProps" Target="/ppt/presProps.xml" Id="Rdfd5f31589444dd9" /><Relationship Type="http://schemas.openxmlformats.org/officeDocument/2006/relationships/tableStyles" Target="/ppt/tableStyles.xml" Id="R2f86988da294473c" /><Relationship Type="http://schemas.openxmlformats.org/officeDocument/2006/relationships/slide" Target="/ppt/slides/slide1.xml" Id="R61d45151ffdd4d02" /><Relationship Type="http://schemas.openxmlformats.org/officeDocument/2006/relationships/slide" Target="/ppt/slides/slide2.xml" Id="R4d96c6abfb704e5e" /><Relationship Type="http://schemas.openxmlformats.org/officeDocument/2006/relationships/slide" Target="/ppt/slides/slide3.xml" Id="Rab5a03d7ec6a4a2f" /><Relationship Type="http://schemas.openxmlformats.org/officeDocument/2006/relationships/slide" Target="/ppt/slides/slide4.xml" Id="Rd5e6d95988bc47cf" /><Relationship Type="http://schemas.openxmlformats.org/officeDocument/2006/relationships/slide" Target="/ppt/slides/slide5.xml" Id="R32a9604a67ce4ff2" /><Relationship Type="http://schemas.openxmlformats.org/officeDocument/2006/relationships/slide" Target="/ppt/slides/slide6.xml" Id="Rdeaaf7e31c63426e" /><Relationship Type="http://schemas.openxmlformats.org/officeDocument/2006/relationships/slide" Target="/ppt/slides/slide7.xml" Id="Rf4f86cce4e9b4fcc" /><Relationship Type="http://schemas.openxmlformats.org/officeDocument/2006/relationships/slide" Target="/ppt/slides/slide8.xml" Id="Re47abdfdf4e64632" /><Relationship Type="http://schemas.openxmlformats.org/officeDocument/2006/relationships/slide" Target="/ppt/slides/slide9.xml" Id="Rc8145d955f184880" /><Relationship Type="http://schemas.openxmlformats.org/officeDocument/2006/relationships/slide" Target="/ppt/slides/slide10.xml" Id="R6bff10d5964c4107" /><Relationship Type="http://schemas.openxmlformats.org/officeDocument/2006/relationships/slide" Target="/ppt/slides/slide11.xml" Id="Re317bd04b0b749c7" /><Relationship Type="http://schemas.openxmlformats.org/officeDocument/2006/relationships/slide" Target="/ppt/slides/slide12.xml" Id="R62b79c5db29a4b1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4201355ed0b43a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756e2f3162f49cc" /><Relationship Type="http://schemas.openxmlformats.org/officeDocument/2006/relationships/notesMaster" Target="/ppt/notesMasters/notesMaster1.xml" Id="Ra60d0464ee504bdd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b61a85bd89e43c7" /><Relationship Type="http://schemas.openxmlformats.org/officeDocument/2006/relationships/notesMaster" Target="/ppt/notesMasters/notesMaster1.xml" Id="R8a137baaa0f94a6c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5dca5f72ad84e3f" /><Relationship Type="http://schemas.openxmlformats.org/officeDocument/2006/relationships/notesMaster" Target="/ppt/notesMasters/notesMaster1.xml" Id="R46a821658a204755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85656331330943a3" /><Relationship Type="http://schemas.openxmlformats.org/officeDocument/2006/relationships/notesMaster" Target="/ppt/notesMasters/notesMaster1.xml" Id="R5bcc261b18bf4b1d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062cecaaf8494599" /><Relationship Type="http://schemas.openxmlformats.org/officeDocument/2006/relationships/notesMaster" Target="/ppt/notesMasters/notesMaster1.xml" Id="R41b7a9c4f81544c8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ddc681e628e14a10" /><Relationship Type="http://schemas.openxmlformats.org/officeDocument/2006/relationships/notesMaster" Target="/ppt/notesMasters/notesMaster1.xml" Id="Rd6c847a521d74437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982c84dfee2247d4" /><Relationship Type="http://schemas.openxmlformats.org/officeDocument/2006/relationships/notesMaster" Target="/ppt/notesMasters/notesMaster1.xml" Id="Rccfe9e70259e46bf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0948fc1595e248e8" /><Relationship Type="http://schemas.openxmlformats.org/officeDocument/2006/relationships/notesMaster" Target="/ppt/notesMasters/notesMaster1.xml" Id="R24b9a04cd3df4c21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aa98f6be07d6418f" /><Relationship Type="http://schemas.openxmlformats.org/officeDocument/2006/relationships/notesMaster" Target="/ppt/notesMasters/notesMaster1.xml" Id="Rcf77da69947a4a96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3809c6d1c48e43d4" /><Relationship Type="http://schemas.openxmlformats.org/officeDocument/2006/relationships/notesMaster" Target="/ppt/notesMasters/notesMaster1.xml" Id="Ra954476074b84596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07ffb2eae50d41bd" /><Relationship Type="http://schemas.openxmlformats.org/officeDocument/2006/relationships/notesMaster" Target="/ppt/notesMasters/notesMaster1.xml" Id="R7c78bfa1d9e64113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b7f7064e4cd346cb" /><Relationship Type="http://schemas.openxmlformats.org/officeDocument/2006/relationships/notesMaster" Target="/ppt/notesMasters/notesMaster1.xml" Id="Rfc7528752e7c45a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C4G Client Control White Paper, pp. 1-2.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C4G Client Control White Paper, p. 2.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C4G Client Control White Paper, pp. 2-3.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CFP Board, January 22, 2026; NORC AmeriSpeak® Panel, n=4,567.</a:t>
            </a:r>
          </a:p>
          <a:p xmlns:a="http://schemas.openxmlformats.org/drawingml/2006/main">
            <a:r>
              <a:t>- Vanguard, The Emotional and Time Value of Advice, 2025; survey fielded July 2024.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C4G Client Control White Paper, pp. 4-5.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C4G Client Control White Paper, p. 5.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C4G Client Control White Paper, p. 5.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C4G Client Control White Paper, pp. 5-6.</a:t>
            </a:r>
          </a:p>
          <a:p xmlns:a="http://schemas.openxmlformats.org/drawingml/2006/main">
            <a:r>
              <a:t>- Vanguard, The Value of Personalized Advice, 2022.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C4G Client Control White Paper, p. 6.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C4G Client Control White Paper, p. 6.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C4G Client Control White Paper, pp. 6-7.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C4G Client Control White Paper, p. 7.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9ab51090dc24f66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c6643f917a34b04" /><Relationship Type="http://schemas.openxmlformats.org/officeDocument/2006/relationships/slideLayout" Target="/ppt/slideLayouts/slideLayout1.xml" Id="Rd2f1050853124b6d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2f1050853124b6d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4c7103c384647e8" /><Relationship Type="http://schemas.openxmlformats.org/officeDocument/2006/relationships/image" Target="/ppt/media/image.png" Id="R735cb1cfa1d74238" /><Relationship Type="http://schemas.openxmlformats.org/officeDocument/2006/relationships/notesSlide" Target="/ppt/notesSlides/notesSlide1.xml" Id="R9d7d6fb45d7c43a7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6eda36d26614b1d" /><Relationship Type="http://schemas.openxmlformats.org/officeDocument/2006/relationships/image" Target="/ppt/media/image2.png" Id="Rb953704b19734795" /><Relationship Type="http://schemas.openxmlformats.org/officeDocument/2006/relationships/notesSlide" Target="/ppt/notesSlides/notesSlide2.xml" Id="R2e2f1cdd55e0473e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65d663c96e741c2" /><Relationship Type="http://schemas.openxmlformats.org/officeDocument/2006/relationships/image" Target="/ppt/media/image3.png" Id="R18d49b9ff65d4d82" /><Relationship Type="http://schemas.openxmlformats.org/officeDocument/2006/relationships/notesSlide" Target="/ppt/notesSlides/notesSlide3.xml" Id="Rc5eaac9ee2ee4f54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61b35e4a181494b" /><Relationship Type="http://schemas.openxmlformats.org/officeDocument/2006/relationships/image" Target="/ppt/media/image4.png" Id="Rf3f315ea48754b22" /><Relationship Type="http://schemas.openxmlformats.org/officeDocument/2006/relationships/notesSlide" Target="/ppt/notesSlides/notesSlide4.xml" Id="Re8adb4edd6674c0d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ac977c8fc844191" /><Relationship Type="http://schemas.openxmlformats.org/officeDocument/2006/relationships/image" Target="/ppt/media/image5.png" Id="Rdd8e3f9bae6445b8" /><Relationship Type="http://schemas.openxmlformats.org/officeDocument/2006/relationships/notesSlide" Target="/ppt/notesSlides/notesSlide5.xml" Id="R6982ce877f7b4ca3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27d49cbbb744831" /><Relationship Type="http://schemas.openxmlformats.org/officeDocument/2006/relationships/image" Target="/ppt/media/image6.png" Id="Rb6ab6cac5c1d4d7a" /><Relationship Type="http://schemas.openxmlformats.org/officeDocument/2006/relationships/notesSlide" Target="/ppt/notesSlides/notesSlide6.xml" Id="Redf3f6e1ff924878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bd65e25ebc54d51" /><Relationship Type="http://schemas.openxmlformats.org/officeDocument/2006/relationships/image" Target="/ppt/media/image7.png" Id="R32921490a78542ec" /><Relationship Type="http://schemas.openxmlformats.org/officeDocument/2006/relationships/notesSlide" Target="/ppt/notesSlides/notesSlide7.xml" Id="R94f0635ba18d4253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cef65ef25b1485f" /><Relationship Type="http://schemas.openxmlformats.org/officeDocument/2006/relationships/image" Target="/ppt/media/image8.png" Id="Ra0d079f07edb4115" /><Relationship Type="http://schemas.openxmlformats.org/officeDocument/2006/relationships/notesSlide" Target="/ppt/notesSlides/notesSlide8.xml" Id="Raa8fd973da2a4b46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aae0994d34f4aa6" /><Relationship Type="http://schemas.openxmlformats.org/officeDocument/2006/relationships/image" Target="/ppt/media/image9.png" Id="R5efc4320baf442bc" /><Relationship Type="http://schemas.openxmlformats.org/officeDocument/2006/relationships/notesSlide" Target="/ppt/notesSlides/notesSlide9.xml" Id="Rc70189f759874b83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3cf383f48dc4b3c" /><Relationship Type="http://schemas.openxmlformats.org/officeDocument/2006/relationships/image" Target="/ppt/media/image10.png" Id="R873b400b5e874922" /><Relationship Type="http://schemas.openxmlformats.org/officeDocument/2006/relationships/notesSlide" Target="/ppt/notesSlides/notesSlide10.xml" Id="Ra24061ff5d23482d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7bd92a22d9a432b" /><Relationship Type="http://schemas.openxmlformats.org/officeDocument/2006/relationships/image" Target="/ppt/media/image11.png" Id="R3ad1e5747a494738" /><Relationship Type="http://schemas.openxmlformats.org/officeDocument/2006/relationships/notesSlide" Target="/ppt/notesSlides/notesSlide11.xml" Id="Red7270c1b5a04655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a554e99c6394a6c" /><Relationship Type="http://schemas.openxmlformats.org/officeDocument/2006/relationships/image" Target="/ppt/media/image12.png" Id="R4ec7defd11c34e42" /><Relationship Type="http://schemas.openxmlformats.org/officeDocument/2006/relationships/notesSlide" Target="/ppt/notesSlides/notesSlide12.xml" Id="R9a711d5eca894330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B0D0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873897F-63AB-47A1-87F7-CC5564220D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843D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35cb1cfa1d74238"/>
          <a:stretch xmlns:a="http://schemas.openxmlformats.org/drawingml/2006/main"/>
        </p:blipFill>
        <p:spPr>
          <a:xfrm xmlns:a="http://schemas.openxmlformats.org/drawingml/2006/main">
            <a:off x="685800" y="518350"/>
            <a:ext cx="2095500" cy="84925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9096B7A-C13E-45D0-9794-2CF368D957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09750"/>
            <a:ext cx="68580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4800" b="1">
                <a:solidFill>
                  <a:srgbClr val="FFFFFF"/>
                </a:solidFill>
              </a:defRPr>
            </a:pPr>
            <a:r>
              <a:rPr sz="4800" b="1">
                <a:solidFill>
                  <a:srgbClr val="FFFFFF"/>
                </a:solidFill>
              </a:rPr>
              <a:t>CLIENT</a:t>
            </a:r>
          </a:p>
          <a:p xmlns:a="http://schemas.openxmlformats.org/drawingml/2006/main">
            <a:pPr algn="l">
              <a:defRPr sz="4800" b="1">
                <a:solidFill>
                  <a:srgbClr val="FFFFFF"/>
                </a:solidFill>
              </a:defRPr>
            </a:pPr>
            <a:r>
              <a:rPr sz="4800" b="1">
                <a:solidFill>
                  <a:srgbClr val="FFFFFF"/>
                </a:solidFill>
              </a:rPr>
              <a:t>CONTROL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DF0AD05-3ACB-449D-A861-2737ADFF7F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752850"/>
            <a:ext cx="7620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CBD1CD"/>
                </a:solidFill>
              </a:defRPr>
            </a:pPr>
            <a:r>
              <a:rPr sz="1875" b="0">
                <a:solidFill>
                  <a:srgbClr val="CBD1CD"/>
                </a:solidFill>
              </a:rPr>
              <a:t>The Advisor's Ethical Responsibility to Lead the Conversation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08ED2DE-A474-4F38-B240-7C18BE5D4D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10625" y="1238250"/>
            <a:ext cx="2095500" cy="4000500"/>
          </a:xfrm>
          <a:prstGeom xmlns:a="http://schemas.openxmlformats.org/drawingml/2006/main" prst="roundRect">
            <a:avLst>
              <a:gd name="adj" fmla="val 5455"/>
            </a:avLst>
          </a:prstGeom>
          <a:solidFill xmlns:a="http://schemas.openxmlformats.org/drawingml/2006/main">
            <a:srgbClr val="00843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97E6F34-1A8B-450E-8027-81DA835343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0" y="1809750"/>
            <a:ext cx="1619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FFFFFF"/>
                </a:solidFill>
              </a:defRPr>
            </a:pPr>
            <a:r>
              <a:rPr sz="1800" b="1">
                <a:solidFill>
                  <a:srgbClr val="FFFFFF"/>
                </a:solidFill>
              </a:rPr>
              <a:t>CLARITY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EB6F24F-798F-4480-B229-9F5B93FAE4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0" y="2952750"/>
            <a:ext cx="1619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FFFFFF"/>
                </a:solidFill>
              </a:defRPr>
            </a:pPr>
            <a:r>
              <a:rPr sz="1800" b="1">
                <a:solidFill>
                  <a:srgbClr val="FFFFFF"/>
                </a:solidFill>
              </a:rPr>
              <a:t>TRUST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216E21C-2BFB-4931-ACE5-CC7CF8FB75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0" y="4095750"/>
            <a:ext cx="1619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FFFFFF"/>
                </a:solidFill>
              </a:defRPr>
            </a:pPr>
            <a:r>
              <a:rPr sz="1800" b="1">
                <a:solidFill>
                  <a:srgbClr val="FFFFFF"/>
                </a:solidFill>
              </a:rPr>
              <a:t>ACTION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B5EF687-E809-450A-8FF5-8581AA60C1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886450"/>
            <a:ext cx="8858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CBD1CD"/>
                </a:solidFill>
              </a:defRPr>
            </a:pPr>
            <a:r>
              <a:rPr sz="1200" b="0">
                <a:solidFill>
                  <a:srgbClr val="CBD1CD"/>
                </a:solidFill>
              </a:rPr>
              <a:t>John A. Kailunas II, LUTCF, FSCP   |   Kevin Berwald, CFP®, ChFC®, CASL®, CLU®</a:t>
            </a:r>
          </a:p>
        </p:txBody>
      </p:sp>
    </p:spTree>
    <p:extLst>
      <p:ext uri="{BB962C8B-B14F-4D97-AF65-F5344CB8AC3E}">
        <p14:creationId xmlns:p14="http://schemas.microsoft.com/office/powerpoint/2010/main" val="49241203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B0D0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953704b19734795"/>
          <a:stretch xmlns:a="http://schemas.openxmlformats.org/drawingml/2006/main"/>
        </p:blipFill>
        <p:spPr>
          <a:xfrm xmlns:a="http://schemas.openxmlformats.org/drawingml/2006/main">
            <a:off x="652543" y="304800"/>
            <a:ext cx="1457164" cy="59055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4C76F39-EF22-4DFB-86A9-F2B0B3F7A7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77000"/>
            <a:ext cx="10896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843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9C8CACD-5976-444E-AD27-17CA0919E1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534150"/>
            <a:ext cx="285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CBD1CD"/>
                </a:solidFill>
              </a:defRPr>
            </a:pPr>
            <a:r>
              <a:rPr sz="900" b="1">
                <a:solidFill>
                  <a:srgbClr val="CBD1CD"/>
                </a:solidFill>
              </a:rPr>
              <a:t>CATALYST4GROWTH.COM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70950ED-1965-4486-B103-62902E91C3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34150"/>
            <a:ext cx="4953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CBD1CD"/>
                </a:solidFill>
              </a:defRPr>
            </a:pPr>
            <a:r>
              <a:rPr sz="900" b="1">
                <a:solidFill>
                  <a:srgbClr val="CBD1CD"/>
                </a:solidFill>
              </a:rPr>
              <a:t>02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29B4674-EF54-49F9-AA38-3B7520C403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085850"/>
            <a:ext cx="106680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FFFFFF"/>
                </a:solidFill>
              </a:defRPr>
            </a:pPr>
            <a:r>
              <a:rPr sz="2850" b="1">
                <a:solidFill>
                  <a:srgbClr val="FFFFFF"/>
                </a:solidFill>
              </a:rPr>
              <a:t>The client owns the decision.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57F8B15-05EF-4BC8-A61E-3D50FEF11A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714500"/>
            <a:ext cx="10287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CBD1CD"/>
                </a:solidFill>
              </a:defRPr>
            </a:pPr>
            <a:r>
              <a:rPr sz="1500" b="0">
                <a:solidFill>
                  <a:srgbClr val="CBD1CD"/>
                </a:solidFill>
              </a:rPr>
              <a:t>The advisor owns the process.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710ECD7-9B32-4AE2-81D9-935384F201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552700"/>
            <a:ext cx="58102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325" b="1">
                <a:solidFill>
                  <a:srgbClr val="FFFFFF"/>
                </a:solidFill>
              </a:defRPr>
            </a:pPr>
            <a:r>
              <a:rPr sz="2325" b="1">
                <a:solidFill>
                  <a:srgbClr val="FFFFFF"/>
                </a:solidFill>
              </a:rPr>
              <a:t>Ethical client control is disciplined leadership, not coercion.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B7E2134-92B9-4A59-9984-647F4BFF64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86600" y="2428875"/>
            <a:ext cx="3886200" cy="1962150"/>
          </a:xfrm>
          <a:prstGeom xmlns:a="http://schemas.openxmlformats.org/drawingml/2006/main" prst="roundRect">
            <a:avLst>
              <a:gd name="adj" fmla="val 5825"/>
            </a:avLst>
          </a:prstGeom>
          <a:solidFill xmlns:a="http://schemas.openxmlformats.org/drawingml/2006/main">
            <a:srgbClr val="151A17"/>
          </a:solidFill>
          <a:ln xmlns:a="http://schemas.openxmlformats.org/drawingml/2006/main" w="9525">
            <a:solidFill>
              <a:srgbClr val="00843D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399B54E-9A19-4350-8DE6-D49661045C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91400" y="2667000"/>
            <a:ext cx="32766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425" b="1">
                <a:solidFill>
                  <a:srgbClr val="00843D"/>
                </a:solidFill>
              </a:defRPr>
            </a:pPr>
            <a:r>
              <a:rPr sz="1425" b="1">
                <a:solidFill>
                  <a:srgbClr val="00843D"/>
                </a:solidFill>
              </a:rPr>
              <a:t>CLIENT AUTONOMY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6FB0927-28E7-4D31-9ADD-71C10C93B4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91400" y="3143250"/>
            <a:ext cx="32766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FFFFFF"/>
                </a:solidFill>
              </a:defRPr>
            </a:pPr>
            <a:r>
              <a:rPr sz="1800" b="1">
                <a:solidFill>
                  <a:srgbClr val="FFFFFF"/>
                </a:solidFill>
              </a:rPr>
              <a:t>Question  •  Pause  •  Decline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4463C4C-9D67-43C8-9A70-1345DDDCD1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91400" y="3714750"/>
            <a:ext cx="32766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425" b="1">
                <a:solidFill>
                  <a:srgbClr val="00843D"/>
                </a:solidFill>
              </a:defRPr>
            </a:pPr>
            <a:r>
              <a:rPr sz="1425" b="1">
                <a:solidFill>
                  <a:srgbClr val="00843D"/>
                </a:solidFill>
              </a:rPr>
              <a:t>ADVISOR LEADERSHIP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55F2244-3574-42A5-B8C7-1E779B8260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762500"/>
            <a:ext cx="10382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CBD1CD"/>
                </a:solidFill>
              </a:defRPr>
            </a:pPr>
            <a:r>
              <a:rPr sz="1650" b="0">
                <a:solidFill>
                  <a:srgbClr val="CBD1CD"/>
                </a:solidFill>
              </a:rPr>
              <a:t>Preparation  •  Listening  •  Accountability</a:t>
            </a:r>
          </a:p>
        </p:txBody>
      </p:sp>
    </p:spTree>
    <p:extLst>
      <p:ext uri="{BB962C8B-B14F-4D97-AF65-F5344CB8AC3E}">
        <p14:creationId xmlns:p14="http://schemas.microsoft.com/office/powerpoint/2010/main" val="141743865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3F5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95EFEDD-8124-4668-A24B-5B9B6E23B3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28600"/>
            <a:ext cx="1676400" cy="723900"/>
          </a:xfrm>
          <a:prstGeom xmlns:a="http://schemas.openxmlformats.org/drawingml/2006/main" prst="roundRect">
            <a:avLst>
              <a:gd name="adj" fmla="val 15789"/>
            </a:avLst>
          </a:prstGeom>
          <a:solidFill xmlns:a="http://schemas.openxmlformats.org/drawingml/2006/main">
            <a:srgbClr val="0B0D0C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8d49b9ff65d4d82"/>
          <a:stretch xmlns:a="http://schemas.openxmlformats.org/drawingml/2006/main"/>
        </p:blipFill>
        <p:spPr>
          <a:xfrm xmlns:a="http://schemas.openxmlformats.org/drawingml/2006/main">
            <a:off x="652543" y="304800"/>
            <a:ext cx="1457164" cy="59055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186A1E4-DD0C-459F-9409-4DB100FA31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77000"/>
            <a:ext cx="10896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843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D72FFEC-BA63-4C16-97F2-A710AFE455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534150"/>
            <a:ext cx="285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5706A"/>
                </a:solidFill>
              </a:defRPr>
            </a:pPr>
            <a:r>
              <a:rPr sz="900" b="1">
                <a:solidFill>
                  <a:srgbClr val="65706A"/>
                </a:solidFill>
              </a:rPr>
              <a:t>CATALYST4GROWTH.COM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96FEB81-9531-4E0B-B6D5-590A2E7AFC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34150"/>
            <a:ext cx="4953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65706A"/>
                </a:solidFill>
              </a:defRPr>
            </a:pPr>
            <a:r>
              <a:rPr sz="900" b="1">
                <a:solidFill>
                  <a:srgbClr val="65706A"/>
                </a:solidFill>
              </a:rPr>
              <a:t>03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260D826-487A-4155-9203-E2B8D235AF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085850"/>
            <a:ext cx="106680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0B0D0C"/>
                </a:solidFill>
              </a:defRPr>
            </a:pPr>
            <a:r>
              <a:rPr sz="2850" b="1">
                <a:solidFill>
                  <a:srgbClr val="0B0D0C"/>
                </a:solidFill>
              </a:rPr>
              <a:t>Control is not pressure.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A97B6DB-53A4-483C-A4CC-149AFA9156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714500"/>
            <a:ext cx="10287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65706A"/>
                </a:solidFill>
              </a:defRPr>
            </a:pPr>
            <a:r>
              <a:rPr sz="1500" b="0">
                <a:solidFill>
                  <a:srgbClr val="65706A"/>
                </a:solidFill>
              </a:rPr>
              <a:t>It is the structure that protects informed choice.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C68B256-AEEF-4AD6-8364-DE7791700C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514600"/>
            <a:ext cx="4095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0843D"/>
                </a:solidFill>
              </a:defRPr>
            </a:pPr>
            <a:r>
              <a:rPr sz="1650" b="1">
                <a:solidFill>
                  <a:srgbClr val="00843D"/>
                </a:solidFill>
              </a:rPr>
              <a:t>IT IS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1E00A22-129E-4125-8BB0-EED47B09DC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952750"/>
            <a:ext cx="4286250" cy="2190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0B0D0C"/>
                </a:solidFill>
              </a:defRPr>
            </a:pPr>
            <a:r>
              <a:rPr sz="1800" b="0">
                <a:solidFill>
                  <a:srgbClr val="0B0D0C"/>
                </a:solidFill>
              </a:rPr>
              <a:t>A mutually agreed agenda</a:t>
            </a:r>
          </a:p>
          <a:p xmlns:a="http://schemas.openxmlformats.org/drawingml/2006/main">
            <a:pPr algn="l">
              <a:defRPr sz="1800" b="0">
                <a:solidFill>
                  <a:srgbClr val="0B0D0C"/>
                </a:solidFill>
              </a:defRPr>
            </a:pPr>
            <a:r>
              <a:rPr sz="1800" b="0">
                <a:solidFill>
                  <a:srgbClr val="0B0D0C"/>
                </a:solidFill>
              </a:rPr>
              <a:t>Purposeful discovery</a:t>
            </a:r>
          </a:p>
          <a:p xmlns:a="http://schemas.openxmlformats.org/drawingml/2006/main">
            <a:pPr algn="l">
              <a:defRPr sz="1800" b="0">
                <a:solidFill>
                  <a:srgbClr val="0B0D0C"/>
                </a:solidFill>
              </a:defRPr>
            </a:pPr>
            <a:r>
              <a:rPr sz="1800" b="0">
                <a:solidFill>
                  <a:srgbClr val="0B0D0C"/>
                </a:solidFill>
              </a:rPr>
              <a:t>Respectful redirection</a:t>
            </a:r>
          </a:p>
          <a:p xmlns:a="http://schemas.openxmlformats.org/drawingml/2006/main">
            <a:pPr algn="l">
              <a:defRPr sz="1800" b="0">
                <a:solidFill>
                  <a:srgbClr val="0B0D0C"/>
                </a:solidFill>
              </a:defRPr>
            </a:pPr>
            <a:r>
              <a:rPr sz="1800" b="0">
                <a:solidFill>
                  <a:srgbClr val="0B0D0C"/>
                </a:solidFill>
              </a:rPr>
              <a:t>Clear tradeoffs</a:t>
            </a:r>
          </a:p>
          <a:p xmlns:a="http://schemas.openxmlformats.org/drawingml/2006/main">
            <a:pPr algn="l">
              <a:defRPr sz="1800" b="0">
                <a:solidFill>
                  <a:srgbClr val="0B0D0C"/>
                </a:solidFill>
              </a:defRPr>
            </a:pPr>
            <a:r>
              <a:rPr sz="1800" b="0">
                <a:solidFill>
                  <a:srgbClr val="0B0D0C"/>
                </a:solidFill>
              </a:rPr>
              <a:t>Confirmed understanding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5BC0CD9-6101-48C5-AA2F-5EFE754A1C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24550" y="2324100"/>
            <a:ext cx="19050" cy="3105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843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8ECB8D5-41D4-4817-9792-C17BF549E1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514600"/>
            <a:ext cx="4095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A32929"/>
                </a:solidFill>
              </a:defRPr>
            </a:pPr>
            <a:r>
              <a:rPr sz="1650" b="1">
                <a:solidFill>
                  <a:srgbClr val="A32929"/>
                </a:solidFill>
              </a:rPr>
              <a:t>IT IS NOT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97EE361-8964-4814-8618-141281240F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952750"/>
            <a:ext cx="4476750" cy="2190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0B0D0C"/>
                </a:solidFill>
              </a:defRPr>
            </a:pPr>
            <a:r>
              <a:rPr sz="1800" b="0">
                <a:solidFill>
                  <a:srgbClr val="0B0D0C"/>
                </a:solidFill>
              </a:rPr>
              <a:t>Fear, greed, or manufactured urgency</a:t>
            </a:r>
          </a:p>
          <a:p xmlns:a="http://schemas.openxmlformats.org/drawingml/2006/main">
            <a:pPr algn="l">
              <a:defRPr sz="1800" b="0">
                <a:solidFill>
                  <a:srgbClr val="0B0D0C"/>
                </a:solidFill>
              </a:defRPr>
            </a:pPr>
            <a:r>
              <a:rPr sz="1800" b="0">
                <a:solidFill>
                  <a:srgbClr val="0B0D0C"/>
                </a:solidFill>
              </a:rPr>
              <a:t>Predetermined recommendations</a:t>
            </a:r>
          </a:p>
          <a:p xmlns:a="http://schemas.openxmlformats.org/drawingml/2006/main">
            <a:pPr algn="l">
              <a:defRPr sz="1800" b="0">
                <a:solidFill>
                  <a:srgbClr val="0B0D0C"/>
                </a:solidFill>
              </a:defRPr>
            </a:pPr>
            <a:r>
              <a:rPr sz="1800" b="0">
                <a:solidFill>
                  <a:srgbClr val="0B0D0C"/>
                </a:solidFill>
              </a:rPr>
              <a:t>Dominating or dismissing concerns</a:t>
            </a:r>
          </a:p>
          <a:p xmlns:a="http://schemas.openxmlformats.org/drawingml/2006/main">
            <a:pPr algn="l">
              <a:defRPr sz="1800" b="0">
                <a:solidFill>
                  <a:srgbClr val="0B0D0C"/>
                </a:solidFill>
              </a:defRPr>
            </a:pPr>
            <a:r>
              <a:rPr sz="1800" b="0">
                <a:solidFill>
                  <a:srgbClr val="0B0D0C"/>
                </a:solidFill>
              </a:rPr>
              <a:t>Product-first steering</a:t>
            </a:r>
          </a:p>
          <a:p xmlns:a="http://schemas.openxmlformats.org/drawingml/2006/main">
            <a:pPr algn="l">
              <a:defRPr sz="1800" b="0">
                <a:solidFill>
                  <a:srgbClr val="0B0D0C"/>
                </a:solidFill>
              </a:defRPr>
            </a:pPr>
            <a:r>
              <a:rPr sz="1800" b="0">
                <a:solidFill>
                  <a:srgbClr val="0B0D0C"/>
                </a:solidFill>
              </a:rPr>
              <a:t>A signature without understanding</a:t>
            </a:r>
          </a:p>
        </p:txBody>
      </p:sp>
    </p:spTree>
    <p:extLst>
      <p:ext uri="{BB962C8B-B14F-4D97-AF65-F5344CB8AC3E}">
        <p14:creationId xmlns:p14="http://schemas.microsoft.com/office/powerpoint/2010/main" val="11934402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B0D0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3f315ea48754b22"/>
          <a:stretch xmlns:a="http://schemas.openxmlformats.org/drawingml/2006/main"/>
        </p:blipFill>
        <p:spPr>
          <a:xfrm xmlns:a="http://schemas.openxmlformats.org/drawingml/2006/main">
            <a:off x="652543" y="304800"/>
            <a:ext cx="1457164" cy="59055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25B699E-8554-4F14-89F5-2256DAAA07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77000"/>
            <a:ext cx="10896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843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1F5D65A-47DC-4A86-B7D2-207D426A21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534150"/>
            <a:ext cx="285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CBD1CD"/>
                </a:solidFill>
              </a:defRPr>
            </a:pPr>
            <a:r>
              <a:rPr sz="900" b="1">
                <a:solidFill>
                  <a:srgbClr val="CBD1CD"/>
                </a:solidFill>
              </a:rPr>
              <a:t>CATALYST4GROWTH.COM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024C3C6-CFE9-4879-B016-A6E703F1A6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34150"/>
            <a:ext cx="4953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CBD1CD"/>
                </a:solidFill>
              </a:defRPr>
            </a:pPr>
            <a:r>
              <a:rPr sz="900" b="1">
                <a:solidFill>
                  <a:srgbClr val="CBD1CD"/>
                </a:solidFill>
              </a:rPr>
              <a:t>04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C61ACE3-1499-48C7-9BF0-D60A6D8C79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085850"/>
            <a:ext cx="106680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FFFFFF"/>
                </a:solidFill>
              </a:defRPr>
            </a:pPr>
            <a:r>
              <a:rPr sz="2850" b="1">
                <a:solidFill>
                  <a:srgbClr val="FFFFFF"/>
                </a:solidFill>
              </a:rPr>
              <a:t>Clients reward clarity with confidence and trust.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9719FDF-CB2A-4787-BFC4-9FC7DEF5B5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714500"/>
            <a:ext cx="10287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CBD1CD"/>
                </a:solidFill>
              </a:defRPr>
            </a:pPr>
            <a:r>
              <a:rPr sz="1500" b="0">
                <a:solidFill>
                  <a:srgbClr val="CBD1CD"/>
                </a:solidFill>
              </a:rPr>
              <a:t>Structured advice is associated with outcomes clients value.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160976B-6EFE-4D2C-B91E-0AA70C9235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457450"/>
            <a:ext cx="3276600" cy="2419350"/>
          </a:xfrm>
          <a:prstGeom xmlns:a="http://schemas.openxmlformats.org/drawingml/2006/main" prst="roundRect">
            <a:avLst>
              <a:gd name="adj" fmla="val 4724"/>
            </a:avLst>
          </a:prstGeom>
          <a:solidFill xmlns:a="http://schemas.openxmlformats.org/drawingml/2006/main">
            <a:srgbClr val="00843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E84B8B8-8543-47D8-986D-8D9559D5AE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647950"/>
            <a:ext cx="28194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3900" b="1">
                <a:solidFill>
                  <a:srgbClr val="FFFFFF"/>
                </a:solidFill>
              </a:defRPr>
            </a:pPr>
            <a:r>
              <a:rPr sz="3900" b="1">
                <a:solidFill>
                  <a:srgbClr val="FFFFFF"/>
                </a:solidFill>
              </a:rPr>
              <a:t>94%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F49B6C4-1535-44E2-BB11-F8DDCC2E8A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429000"/>
            <a:ext cx="27813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FFFFFF"/>
                </a:solidFill>
              </a:defRPr>
            </a:pPr>
            <a:r>
              <a:rPr sz="1575" b="1">
                <a:solidFill>
                  <a:srgbClr val="FFFFFF"/>
                </a:solidFill>
              </a:rPr>
              <a:t>confidence in achieving financial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9BCEDC7-05B7-4CD7-AAD0-676617FC0B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095750"/>
            <a:ext cx="28194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125" b="0">
                <a:solidFill>
                  <a:srgbClr val="CBD1CD"/>
                </a:solidFill>
              </a:defRPr>
            </a:pPr>
            <a:r>
              <a:rPr sz="1125" b="0">
                <a:solidFill>
                  <a:srgbClr val="CBD1CD"/>
                </a:solidFill>
              </a:rPr>
              <a:t>CFP® professional-advised households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CE76183-7CFD-4215-980A-4BD55C3C87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457450"/>
            <a:ext cx="3276600" cy="2419350"/>
          </a:xfrm>
          <a:prstGeom xmlns:a="http://schemas.openxmlformats.org/drawingml/2006/main" prst="roundRect">
            <a:avLst>
              <a:gd name="adj" fmla="val 4724"/>
            </a:avLst>
          </a:prstGeom>
          <a:solidFill xmlns:a="http://schemas.openxmlformats.org/drawingml/2006/main">
            <a:srgbClr val="151A17"/>
          </a:solidFill>
          <a:ln xmlns:a="http://schemas.openxmlformats.org/drawingml/2006/main" w="9525">
            <a:solidFill>
              <a:srgbClr val="354039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E18781F-9575-402E-8E11-E15412E344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900" y="2647950"/>
            <a:ext cx="28194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3900" b="1">
                <a:solidFill>
                  <a:srgbClr val="FFFFFF"/>
                </a:solidFill>
              </a:defRPr>
            </a:pPr>
            <a:r>
              <a:rPr sz="3900" b="1">
                <a:solidFill>
                  <a:srgbClr val="FFFFFF"/>
                </a:solidFill>
              </a:rPr>
              <a:t>73%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37D91BF-0F90-49DC-BCB5-5538064299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52950" y="3429000"/>
            <a:ext cx="27813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FFFFFF"/>
                </a:solidFill>
              </a:defRPr>
            </a:pPr>
            <a:r>
              <a:rPr sz="1575" b="1">
                <a:solidFill>
                  <a:srgbClr val="FFFFFF"/>
                </a:solidFill>
              </a:rPr>
              <a:t>strong trust in their advisor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58C9312-2085-4F79-9452-4AF6C74437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900" y="4095750"/>
            <a:ext cx="28194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125" b="0">
                <a:solidFill>
                  <a:srgbClr val="CBD1CD"/>
                </a:solidFill>
              </a:defRPr>
            </a:pPr>
            <a:r>
              <a:rPr sz="1125" b="0">
                <a:solidFill>
                  <a:srgbClr val="CBD1CD"/>
                </a:solidFill>
              </a:rPr>
              <a:t>CFP® professional clients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6886C6F-2FB0-4137-ABFF-F2DAEE9397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457450"/>
            <a:ext cx="3276600" cy="2419350"/>
          </a:xfrm>
          <a:prstGeom xmlns:a="http://schemas.openxmlformats.org/drawingml/2006/main" prst="roundRect">
            <a:avLst>
              <a:gd name="adj" fmla="val 4724"/>
            </a:avLst>
          </a:prstGeom>
          <a:solidFill xmlns:a="http://schemas.openxmlformats.org/drawingml/2006/main">
            <a:srgbClr val="151A17"/>
          </a:solidFill>
          <a:ln xmlns:a="http://schemas.openxmlformats.org/drawingml/2006/main" w="9525">
            <a:solidFill>
              <a:srgbClr val="354039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9BB2895-45B6-4E5A-BF64-B852B8C102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47950"/>
            <a:ext cx="28194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3900" b="1">
                <a:solidFill>
                  <a:srgbClr val="FFFFFF"/>
                </a:solidFill>
              </a:defRPr>
            </a:pPr>
            <a:r>
              <a:rPr sz="3900" b="1">
                <a:solidFill>
                  <a:srgbClr val="FFFFFF"/>
                </a:solidFill>
              </a:rPr>
              <a:t>86%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5351B09-CE8F-4654-9226-1703912C95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3429000"/>
            <a:ext cx="27813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FFFFFF"/>
                </a:solidFill>
              </a:defRPr>
            </a:pPr>
            <a:r>
              <a:rPr sz="1575" b="1">
                <a:solidFill>
                  <a:srgbClr val="FFFFFF"/>
                </a:solidFill>
              </a:rPr>
              <a:t>more peace of mind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9C126DC-0697-4A07-9AC1-8A805DE370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095750"/>
            <a:ext cx="28194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125" b="0">
                <a:solidFill>
                  <a:srgbClr val="CBD1CD"/>
                </a:solidFill>
              </a:defRPr>
            </a:pPr>
            <a:r>
              <a:rPr sz="1125" b="0">
                <a:solidFill>
                  <a:srgbClr val="CBD1CD"/>
                </a:solidFill>
              </a:rPr>
              <a:t>advised Vanguard clients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6CE594B-9591-4F03-9E6F-B8AE70FC2D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314950"/>
            <a:ext cx="10668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75" b="0">
                <a:solidFill>
                  <a:srgbClr val="CBD1CD"/>
                </a:solidFill>
              </a:defRPr>
            </a:pPr>
            <a:r>
              <a:rPr sz="1575" b="0">
                <a:solidFill>
                  <a:srgbClr val="CBD1CD"/>
                </a:solidFill>
              </a:rPr>
              <a:t>Evidence supports the value of trust, motivation, monitoring, behavioral coaching, and follow-through.</a:t>
            </a:r>
          </a:p>
        </p:txBody>
      </p:sp>
    </p:spTree>
    <p:extLst>
      <p:ext uri="{BB962C8B-B14F-4D97-AF65-F5344CB8AC3E}">
        <p14:creationId xmlns:p14="http://schemas.microsoft.com/office/powerpoint/2010/main" val="153748916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3F5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DFFBF41A-2F79-4A43-B9D3-368FADB9C1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28600"/>
            <a:ext cx="1676400" cy="723900"/>
          </a:xfrm>
          <a:prstGeom xmlns:a="http://schemas.openxmlformats.org/drawingml/2006/main" prst="roundRect">
            <a:avLst>
              <a:gd name="adj" fmla="val 15789"/>
            </a:avLst>
          </a:prstGeom>
          <a:solidFill xmlns:a="http://schemas.openxmlformats.org/drawingml/2006/main">
            <a:srgbClr val="0B0D0C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d8e3f9bae6445b8"/>
          <a:stretch xmlns:a="http://schemas.openxmlformats.org/drawingml/2006/main"/>
        </p:blipFill>
        <p:spPr>
          <a:xfrm xmlns:a="http://schemas.openxmlformats.org/drawingml/2006/main">
            <a:off x="652543" y="304800"/>
            <a:ext cx="1457164" cy="59055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5C8A1D3-8A54-4AD6-9DD9-A61E22CA94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77000"/>
            <a:ext cx="10896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843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A812D68-2EAE-4A45-9DFB-A25CEEE5B3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534150"/>
            <a:ext cx="285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5706A"/>
                </a:solidFill>
              </a:defRPr>
            </a:pPr>
            <a:r>
              <a:rPr sz="900" b="1">
                <a:solidFill>
                  <a:srgbClr val="65706A"/>
                </a:solidFill>
              </a:rPr>
              <a:t>CATALYST4GROWTH.COM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BE03458-2A2A-4E5A-AC83-2B3D0381E2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34150"/>
            <a:ext cx="4953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65706A"/>
                </a:solidFill>
              </a:defRPr>
            </a:pPr>
            <a:r>
              <a:rPr sz="900" b="1">
                <a:solidFill>
                  <a:srgbClr val="65706A"/>
                </a:solidFill>
              </a:rPr>
              <a:t>05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DCFC3DF-C868-47EA-986C-A5F88D0335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085850"/>
            <a:ext cx="106680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0B0D0C"/>
                </a:solidFill>
              </a:defRPr>
            </a:pPr>
            <a:r>
              <a:rPr sz="2850" b="1">
                <a:solidFill>
                  <a:srgbClr val="0B0D0C"/>
                </a:solidFill>
              </a:rPr>
              <a:t>When the advisor does not lead, failure fills the vacuum.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AD7C0BB-A67C-40E4-822F-D37B4AB1DB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714500"/>
            <a:ext cx="10287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65706A"/>
                </a:solidFill>
              </a:defRPr>
            </a:pPr>
            <a:r>
              <a:rPr sz="1500" b="0">
                <a:solidFill>
                  <a:srgbClr val="65706A"/>
                </a:solidFill>
              </a:rPr>
              <a:t>The breakdown compounds across the relationship and the practice.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90B1A1D-2C4A-4D8A-8F9D-7E277DCDBE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457450"/>
            <a:ext cx="247650" cy="247650"/>
          </a:xfrm>
          <a:prstGeom xmlns:a="http://schemas.openxmlformats.org/drawingml/2006/main" prst="roundRect">
            <a:avLst>
              <a:gd name="adj" fmla="val 46154"/>
            </a:avLst>
          </a:prstGeom>
          <a:solidFill xmlns:a="http://schemas.openxmlformats.org/drawingml/2006/main">
            <a:srgbClr val="B5E3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479F072-9BFB-4123-9175-FEF1A685B7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457450"/>
            <a:ext cx="2476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0B0D0C"/>
                </a:solidFill>
              </a:defRPr>
            </a:pPr>
            <a:r>
              <a:rPr sz="1050" b="1">
                <a:solidFill>
                  <a:srgbClr val="0B0D0C"/>
                </a:solidFill>
              </a:rPr>
              <a:t>1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E60F240-6461-4D21-85E3-938303F132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14450" y="2419350"/>
            <a:ext cx="2038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0D0C"/>
                </a:solidFill>
              </a:defRPr>
            </a:pPr>
            <a:r>
              <a:rPr sz="1500" b="1">
                <a:solidFill>
                  <a:srgbClr val="0B0D0C"/>
                </a:solidFill>
              </a:rPr>
              <a:t>Discovery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D093F43-2BE7-41AA-8072-F468D3B4E3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2705100"/>
            <a:ext cx="1905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BD1C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F16DA14-6DFD-488C-AF70-00B893024E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914650"/>
            <a:ext cx="247650" cy="247650"/>
          </a:xfrm>
          <a:prstGeom xmlns:a="http://schemas.openxmlformats.org/drawingml/2006/main" prst="roundRect">
            <a:avLst>
              <a:gd name="adj" fmla="val 46154"/>
            </a:avLst>
          </a:prstGeom>
          <a:solidFill xmlns:a="http://schemas.openxmlformats.org/drawingml/2006/main">
            <a:srgbClr val="B5E3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B4EC861-9C31-4BFA-BDE1-12B3911682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914650"/>
            <a:ext cx="2476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0B0D0C"/>
                </a:solidFill>
              </a:defRPr>
            </a:pPr>
            <a:r>
              <a:rPr sz="1050" b="1">
                <a:solidFill>
                  <a:srgbClr val="0B0D0C"/>
                </a:solidFill>
              </a:rPr>
              <a:t>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1890BE0-F5D4-490B-815A-C420A51C50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14450" y="2876550"/>
            <a:ext cx="2038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0D0C"/>
                </a:solidFill>
              </a:defRPr>
            </a:pPr>
            <a:r>
              <a:rPr sz="1500" b="1">
                <a:solidFill>
                  <a:srgbClr val="0B0D0C"/>
                </a:solidFill>
              </a:rPr>
              <a:t>Conversation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201DBEC-4721-44FD-9D59-D1C3F31AA6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3162300"/>
            <a:ext cx="1905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BD1C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25A31CA-F301-4B37-9230-647EB45B1B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371850"/>
            <a:ext cx="247650" cy="247650"/>
          </a:xfrm>
          <a:prstGeom xmlns:a="http://schemas.openxmlformats.org/drawingml/2006/main" prst="roundRect">
            <a:avLst>
              <a:gd name="adj" fmla="val 46154"/>
            </a:avLst>
          </a:prstGeom>
          <a:solidFill xmlns:a="http://schemas.openxmlformats.org/drawingml/2006/main">
            <a:srgbClr val="B5E3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0BA8E5B-AFAE-4F5F-9489-D21EEEB87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371850"/>
            <a:ext cx="2476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0B0D0C"/>
                </a:solidFill>
              </a:defRPr>
            </a:pPr>
            <a:r>
              <a:rPr sz="1050" b="1">
                <a:solidFill>
                  <a:srgbClr val="0B0D0C"/>
                </a:solidFill>
              </a:rPr>
              <a:t>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6E50826-DC09-44A0-BD47-10C9C63999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14450" y="3333750"/>
            <a:ext cx="2038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0D0C"/>
                </a:solidFill>
              </a:defRPr>
            </a:pPr>
            <a:r>
              <a:rPr sz="1500" b="1">
                <a:solidFill>
                  <a:srgbClr val="0B0D0C"/>
                </a:solidFill>
              </a:rPr>
              <a:t>Decision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DCAEEFC-BCE8-4E74-BB55-36FDECBC0E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3619500"/>
            <a:ext cx="1905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BD1C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4058290-EBA1-4D70-9F1E-7704B857A0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829050"/>
            <a:ext cx="247650" cy="247650"/>
          </a:xfrm>
          <a:prstGeom xmlns:a="http://schemas.openxmlformats.org/drawingml/2006/main" prst="roundRect">
            <a:avLst>
              <a:gd name="adj" fmla="val 46154"/>
            </a:avLst>
          </a:prstGeom>
          <a:solidFill xmlns:a="http://schemas.openxmlformats.org/drawingml/2006/main">
            <a:srgbClr val="00843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A919885-EC3E-4965-8582-F006FCC992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829050"/>
            <a:ext cx="2476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0B0D0C"/>
                </a:solidFill>
              </a:defRPr>
            </a:pPr>
            <a:r>
              <a:rPr sz="1050" b="1">
                <a:solidFill>
                  <a:srgbClr val="0B0D0C"/>
                </a:solidFill>
              </a:rPr>
              <a:t>4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06ED2D7-BDCD-4100-A7EB-F115E9F68F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14450" y="3790950"/>
            <a:ext cx="2038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0D0C"/>
                </a:solidFill>
              </a:defRPr>
            </a:pPr>
            <a:r>
              <a:rPr sz="1500" b="1">
                <a:solidFill>
                  <a:srgbClr val="0B0D0C"/>
                </a:solidFill>
              </a:rPr>
              <a:t>Behavior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E7D2592-3BA0-4255-8F23-AB1AA82E55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4076700"/>
            <a:ext cx="1905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BD1C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8F6DAD9-1320-4538-BFC0-4D4388150D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286250"/>
            <a:ext cx="247650" cy="247650"/>
          </a:xfrm>
          <a:prstGeom xmlns:a="http://schemas.openxmlformats.org/drawingml/2006/main" prst="roundRect">
            <a:avLst>
              <a:gd name="adj" fmla="val 46154"/>
            </a:avLst>
          </a:prstGeom>
          <a:solidFill xmlns:a="http://schemas.openxmlformats.org/drawingml/2006/main">
            <a:srgbClr val="00843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4975359-5D2F-4B3F-8832-42B0CD1865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286250"/>
            <a:ext cx="2476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0B0D0C"/>
                </a:solidFill>
              </a:defRPr>
            </a:pPr>
            <a:r>
              <a:rPr sz="1050" b="1">
                <a:solidFill>
                  <a:srgbClr val="0B0D0C"/>
                </a:solidFill>
              </a:rPr>
              <a:t>5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DCE0E95-B5DE-428C-922E-B245676228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14450" y="4248150"/>
            <a:ext cx="2038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0D0C"/>
                </a:solidFill>
              </a:defRPr>
            </a:pPr>
            <a:r>
              <a:rPr sz="1500" b="1">
                <a:solidFill>
                  <a:srgbClr val="0B0D0C"/>
                </a:solidFill>
              </a:rPr>
              <a:t>Execution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5D6EB569-AB0A-4EEB-9089-DA1BA6FC1D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4533900"/>
            <a:ext cx="1905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BD1C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0A487613-722B-4C0C-BE9F-212E399AF5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743450"/>
            <a:ext cx="247650" cy="247650"/>
          </a:xfrm>
          <a:prstGeom xmlns:a="http://schemas.openxmlformats.org/drawingml/2006/main" prst="roundRect">
            <a:avLst>
              <a:gd name="adj" fmla="val 46154"/>
            </a:avLst>
          </a:prstGeom>
          <a:solidFill xmlns:a="http://schemas.openxmlformats.org/drawingml/2006/main">
            <a:srgbClr val="00843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D9BE2E75-1BC9-4702-AB40-B91F032751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743450"/>
            <a:ext cx="2476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0B0D0C"/>
                </a:solidFill>
              </a:defRPr>
            </a:pPr>
            <a:r>
              <a:rPr sz="1050" b="1">
                <a:solidFill>
                  <a:srgbClr val="0B0D0C"/>
                </a:solidFill>
              </a:rPr>
              <a:t>6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6079A4B1-0977-405A-8A7B-5D8D85113B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14450" y="4705350"/>
            <a:ext cx="2038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0D0C"/>
                </a:solidFill>
              </a:defRPr>
            </a:pPr>
            <a:r>
              <a:rPr sz="1500" b="1">
                <a:solidFill>
                  <a:srgbClr val="0B0D0C"/>
                </a:solidFill>
              </a:rPr>
              <a:t>Trust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9855B022-92BA-4A55-93B5-4B8A0A0624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4991100"/>
            <a:ext cx="1905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BD1C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9C9D755D-407B-4D7E-B860-864A30399A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5200650"/>
            <a:ext cx="247650" cy="247650"/>
          </a:xfrm>
          <a:prstGeom xmlns:a="http://schemas.openxmlformats.org/drawingml/2006/main" prst="roundRect">
            <a:avLst>
              <a:gd name="adj" fmla="val 46154"/>
            </a:avLst>
          </a:prstGeom>
          <a:solidFill xmlns:a="http://schemas.openxmlformats.org/drawingml/2006/main">
            <a:srgbClr val="00843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ADE02F67-C52A-4686-8B9A-706E46D256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5200650"/>
            <a:ext cx="2476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0B0D0C"/>
                </a:solidFill>
              </a:defRPr>
            </a:pPr>
            <a:r>
              <a:rPr sz="1050" b="1">
                <a:solidFill>
                  <a:srgbClr val="0B0D0C"/>
                </a:solidFill>
              </a:rPr>
              <a:t>7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71FFC19E-3830-4355-8E8D-64153178C3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14450" y="5162550"/>
            <a:ext cx="2038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0D0C"/>
                </a:solidFill>
              </a:defRPr>
            </a:pPr>
            <a:r>
              <a:rPr sz="1500" b="1">
                <a:solidFill>
                  <a:srgbClr val="0B0D0C"/>
                </a:solidFill>
              </a:rPr>
              <a:t>Practice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D7817325-666B-43DE-B844-7E10CBD71F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2571750"/>
            <a:ext cx="33337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0B0D0C"/>
                </a:solidFill>
              </a:defRPr>
            </a:pPr>
            <a:r>
              <a:rPr sz="1875" b="1">
                <a:solidFill>
                  <a:srgbClr val="0B0D0C"/>
                </a:solidFill>
              </a:rPr>
              <a:t>Partial discovery produces</a:t>
            </a:r>
          </a:p>
          <a:p xmlns:a="http://schemas.openxmlformats.org/drawingml/2006/main">
            <a:pPr algn="l">
              <a:defRPr sz="1875" b="1">
                <a:solidFill>
                  <a:srgbClr val="0B0D0C"/>
                </a:solidFill>
              </a:defRPr>
            </a:pPr>
            <a:r>
              <a:rPr sz="1875" b="1">
                <a:solidFill>
                  <a:srgbClr val="0B0D0C"/>
                </a:solidFill>
              </a:rPr>
              <a:t>misaligned recommendations.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F91B0244-AFF7-4B01-AE7E-D519B892D8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3676650"/>
            <a:ext cx="33337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0B0D0C"/>
                </a:solidFill>
              </a:defRPr>
            </a:pPr>
            <a:r>
              <a:rPr sz="1875" b="1">
                <a:solidFill>
                  <a:srgbClr val="0B0D0C"/>
                </a:solidFill>
              </a:rPr>
              <a:t>Ambiguous meetings produce</a:t>
            </a:r>
          </a:p>
          <a:p xmlns:a="http://schemas.openxmlformats.org/drawingml/2006/main">
            <a:pPr algn="l">
              <a:defRPr sz="1875" b="1">
                <a:solidFill>
                  <a:srgbClr val="0B0D0C"/>
                </a:solidFill>
              </a:defRPr>
            </a:pPr>
            <a:r>
              <a:rPr sz="1875" b="1">
                <a:solidFill>
                  <a:srgbClr val="0B0D0C"/>
                </a:solidFill>
              </a:rPr>
              <a:t>delayed decisions.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01AA9A24-478B-45CF-9D4A-FFF13CEE46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4781550"/>
            <a:ext cx="33337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0B0D0C"/>
                </a:solidFill>
              </a:defRPr>
            </a:pPr>
            <a:r>
              <a:rPr sz="1875" b="1">
                <a:solidFill>
                  <a:srgbClr val="0B0D0C"/>
                </a:solidFill>
              </a:rPr>
              <a:t>Weak follow-through produces</a:t>
            </a:r>
          </a:p>
          <a:p xmlns:a="http://schemas.openxmlformats.org/drawingml/2006/main">
            <a:pPr algn="l">
              <a:defRPr sz="1875" b="1">
                <a:solidFill>
                  <a:srgbClr val="0B0D0C"/>
                </a:solidFill>
              </a:defRPr>
            </a:pPr>
            <a:r>
              <a:rPr sz="1875" b="1">
                <a:solidFill>
                  <a:srgbClr val="0B0D0C"/>
                </a:solidFill>
              </a:rPr>
              <a:t>unresolved risk.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B8AE08A4-22CE-46F4-829B-6EF86F85D2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2533650"/>
            <a:ext cx="3048000" cy="2895600"/>
          </a:xfrm>
          <a:prstGeom xmlns:a="http://schemas.openxmlformats.org/drawingml/2006/main" prst="roundRect">
            <a:avLst>
              <a:gd name="adj" fmla="val 3947"/>
            </a:avLst>
          </a:prstGeom>
          <a:solidFill xmlns:a="http://schemas.openxmlformats.org/drawingml/2006/main">
            <a:srgbClr val="0B0D0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520665D5-E2C6-48D5-A75C-44A64B8754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838450"/>
            <a:ext cx="2476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0843D"/>
                </a:solidFill>
              </a:defRPr>
            </a:pPr>
            <a:r>
              <a:rPr sz="1350" b="1">
                <a:solidFill>
                  <a:srgbClr val="00843D"/>
                </a:solidFill>
              </a:rPr>
              <a:t>THE DEEPER ISSUE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36D0D366-0D83-44C5-AD9B-6B44C9C42C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3352800"/>
            <a:ext cx="24384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FFFFFF"/>
                </a:solidFill>
              </a:defRPr>
            </a:pPr>
            <a:r>
              <a:rPr sz="2100" b="1">
                <a:solidFill>
                  <a:srgbClr val="FFFFFF"/>
                </a:solidFill>
              </a:rPr>
              <a:t>What looks like a</a:t>
            </a:r>
          </a:p>
          <a:p xmlns:a="http://schemas.openxmlformats.org/drawingml/2006/main">
            <a:pPr algn="ctr">
              <a:defRPr sz="2100" b="1">
                <a:solidFill>
                  <a:srgbClr val="FFFFFF"/>
                </a:solidFill>
              </a:defRPr>
            </a:pPr>
            <a:r>
              <a:rPr sz="2100" b="1">
                <a:solidFill>
                  <a:srgbClr val="FFFFFF"/>
                </a:solidFill>
              </a:rPr>
              <a:t>lead-quality problem</a:t>
            </a:r>
          </a:p>
          <a:p xmlns:a="http://schemas.openxmlformats.org/drawingml/2006/main">
            <a:pPr algn="ctr">
              <a:defRPr sz="2100" b="1">
                <a:solidFill>
                  <a:srgbClr val="FFFFFF"/>
                </a:solidFill>
              </a:defRPr>
            </a:pPr>
            <a:r>
              <a:rPr sz="2100" b="1">
                <a:solidFill>
                  <a:srgbClr val="FFFFFF"/>
                </a:solidFill>
              </a:rPr>
              <a:t>may be a</a:t>
            </a:r>
          </a:p>
          <a:p xmlns:a="http://schemas.openxmlformats.org/drawingml/2006/main">
            <a:pPr algn="ctr">
              <a:defRPr sz="2100" b="1">
                <a:solidFill>
                  <a:srgbClr val="FFFFFF"/>
                </a:solidFill>
              </a:defRPr>
            </a:pPr>
            <a:r>
              <a:rPr sz="2100" b="1">
                <a:solidFill>
                  <a:srgbClr val="FFFFFF"/>
                </a:solidFill>
              </a:rPr>
              <a:t>process-quality problem.</a:t>
            </a:r>
          </a:p>
        </p:txBody>
      </p:sp>
    </p:spTree>
    <p:extLst>
      <p:ext uri="{BB962C8B-B14F-4D97-AF65-F5344CB8AC3E}">
        <p14:creationId xmlns:p14="http://schemas.microsoft.com/office/powerpoint/2010/main" val="24086186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B0D0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6ab6cac5c1d4d7a"/>
          <a:stretch xmlns:a="http://schemas.openxmlformats.org/drawingml/2006/main"/>
        </p:blipFill>
        <p:spPr>
          <a:xfrm xmlns:a="http://schemas.openxmlformats.org/drawingml/2006/main">
            <a:off x="652543" y="304800"/>
            <a:ext cx="1457164" cy="59055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62A0620-EA47-45D6-82EA-5B8A65182E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77000"/>
            <a:ext cx="10896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843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27110D8-17A9-4842-B6F7-85C8708F88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534150"/>
            <a:ext cx="285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CBD1CD"/>
                </a:solidFill>
              </a:defRPr>
            </a:pPr>
            <a:r>
              <a:rPr sz="900" b="1">
                <a:solidFill>
                  <a:srgbClr val="CBD1CD"/>
                </a:solidFill>
              </a:rPr>
              <a:t>CATALYST4GROWTH.COM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D664E85-D5F1-41C2-9424-AF0C97E636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34150"/>
            <a:ext cx="4953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CBD1CD"/>
                </a:solidFill>
              </a:defRPr>
            </a:pPr>
            <a:r>
              <a:rPr sz="900" b="1">
                <a:solidFill>
                  <a:srgbClr val="CBD1CD"/>
                </a:solidFill>
              </a:rPr>
              <a:t>06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91B4551-9915-44DB-AB2A-309155EEC4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085850"/>
            <a:ext cx="106680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FFFFFF"/>
                </a:solidFill>
              </a:defRPr>
            </a:pPr>
            <a:r>
              <a:rPr sz="2850" b="1">
                <a:solidFill>
                  <a:srgbClr val="FFFFFF"/>
                </a:solidFill>
              </a:rPr>
              <a:t>Seven commitments turn leadership into service.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746AFD8-D9DF-431A-A3C0-0330BBAAD5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714500"/>
            <a:ext cx="10287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CBD1CD"/>
                </a:solidFill>
              </a:defRPr>
            </a:pPr>
            <a:r>
              <a:rPr sz="1500" b="0">
                <a:solidFill>
                  <a:srgbClr val="CBD1CD"/>
                </a:solidFill>
              </a:rPr>
              <a:t>The C4G Ethical Client Control Framework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E070ADB-9128-4B7E-8AFF-3533C9003A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438400"/>
            <a:ext cx="438150" cy="438150"/>
          </a:xfrm>
          <a:prstGeom xmlns:a="http://schemas.openxmlformats.org/drawingml/2006/main" prst="roundRect">
            <a:avLst>
              <a:gd name="adj" fmla="val 26087"/>
            </a:avLst>
          </a:prstGeom>
          <a:solidFill xmlns:a="http://schemas.openxmlformats.org/drawingml/2006/main">
            <a:srgbClr val="00843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869CFC3-A263-488B-954F-3CA017709D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438400"/>
            <a:ext cx="4381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425" b="1">
                <a:solidFill>
                  <a:srgbClr val="FFFFFF"/>
                </a:solidFill>
              </a:defRPr>
            </a:pPr>
            <a:r>
              <a:rPr sz="1425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FFC7B7E-8E4A-47E0-B16D-3B53F37AB2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2409825"/>
            <a:ext cx="4476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</a:defRPr>
            </a:pPr>
            <a:r>
              <a:rPr sz="1575" b="1">
                <a:solidFill>
                  <a:srgbClr val="FFFFFF"/>
                </a:solidFill>
              </a:rPr>
              <a:t>Contract for the conversation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83AB8E7-1F47-4844-904C-4B1C6E8521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181350"/>
            <a:ext cx="438150" cy="438150"/>
          </a:xfrm>
          <a:prstGeom xmlns:a="http://schemas.openxmlformats.org/drawingml/2006/main" prst="roundRect">
            <a:avLst>
              <a:gd name="adj" fmla="val 26087"/>
            </a:avLst>
          </a:prstGeom>
          <a:solidFill xmlns:a="http://schemas.openxmlformats.org/drawingml/2006/main">
            <a:srgbClr val="00843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BF51DD1-D5CB-495B-9936-4D52BF3C44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181350"/>
            <a:ext cx="4381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425" b="1">
                <a:solidFill>
                  <a:srgbClr val="FFFFFF"/>
                </a:solidFill>
              </a:defRPr>
            </a:pPr>
            <a:r>
              <a:rPr sz="1425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8B69D3D-8583-404D-BF28-9009F002E4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3152775"/>
            <a:ext cx="4476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FFFFFF"/>
                </a:solidFill>
              </a:defRPr>
            </a:pPr>
            <a:r>
              <a:rPr sz="1575" b="0">
                <a:solidFill>
                  <a:srgbClr val="FFFFFF"/>
                </a:solidFill>
              </a:rPr>
              <a:t>Discover before diagnosing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C57730B-204B-44C2-8609-2168934D8E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924300"/>
            <a:ext cx="438150" cy="438150"/>
          </a:xfrm>
          <a:prstGeom xmlns:a="http://schemas.openxmlformats.org/drawingml/2006/main" prst="roundRect">
            <a:avLst>
              <a:gd name="adj" fmla="val 26087"/>
            </a:avLst>
          </a:prstGeom>
          <a:solidFill xmlns:a="http://schemas.openxmlformats.org/drawingml/2006/main">
            <a:srgbClr val="00843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6AFF0D9-98CB-437F-BA84-BA10AB1B61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924300"/>
            <a:ext cx="4381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425" b="1">
                <a:solidFill>
                  <a:srgbClr val="FFFFFF"/>
                </a:solidFill>
              </a:defRPr>
            </a:pPr>
            <a:r>
              <a:rPr sz="1425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960DD0E-0A12-4845-B453-114C6B0B85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3895725"/>
            <a:ext cx="4476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FFFFFF"/>
                </a:solidFill>
              </a:defRPr>
            </a:pPr>
            <a:r>
              <a:rPr sz="1575" b="0">
                <a:solidFill>
                  <a:srgbClr val="FFFFFF"/>
                </a:solidFill>
              </a:rPr>
              <a:t>Define the real problem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E1005F3-22A2-42A1-8469-BE7A28B729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667250"/>
            <a:ext cx="438150" cy="438150"/>
          </a:xfrm>
          <a:prstGeom xmlns:a="http://schemas.openxmlformats.org/drawingml/2006/main" prst="roundRect">
            <a:avLst>
              <a:gd name="adj" fmla="val 26087"/>
            </a:avLst>
          </a:prstGeom>
          <a:solidFill xmlns:a="http://schemas.openxmlformats.org/drawingml/2006/main">
            <a:srgbClr val="00843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0C5E5E7-54D3-45ED-AC09-F77625963D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667250"/>
            <a:ext cx="4381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425" b="1">
                <a:solidFill>
                  <a:srgbClr val="FFFFFF"/>
                </a:solidFill>
              </a:defRPr>
            </a:pPr>
            <a:r>
              <a:rPr sz="1425" b="1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469F2A6-0EB6-4DB0-BEE9-FB0A8E3FD0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4638675"/>
            <a:ext cx="4476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FFFFFF"/>
                </a:solidFill>
              </a:defRPr>
            </a:pPr>
            <a:r>
              <a:rPr sz="1575" b="0">
                <a:solidFill>
                  <a:srgbClr val="FFFFFF"/>
                </a:solidFill>
              </a:rPr>
              <a:t>Educate without exploiting emotion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386A122-4E83-4CEE-800A-E5FA0A1F19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438400"/>
            <a:ext cx="438150" cy="438150"/>
          </a:xfrm>
          <a:prstGeom xmlns:a="http://schemas.openxmlformats.org/drawingml/2006/main" prst="roundRect">
            <a:avLst>
              <a:gd name="adj" fmla="val 26087"/>
            </a:avLst>
          </a:prstGeom>
          <a:solidFill xmlns:a="http://schemas.openxmlformats.org/drawingml/2006/main">
            <a:srgbClr val="00843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968882F-638F-4E40-8A61-F469CA0DCF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438400"/>
            <a:ext cx="4381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425" b="1">
                <a:solidFill>
                  <a:srgbClr val="FFFFFF"/>
                </a:solidFill>
              </a:defRPr>
            </a:pPr>
            <a:r>
              <a:rPr sz="1425" b="1">
                <a:solidFill>
                  <a:srgbClr val="FFFFFF"/>
                </a:solidFill>
              </a:rPr>
              <a:t>5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DFA6DE4-AAB7-42D0-9AA1-A9AA59AA9B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24650" y="2409825"/>
            <a:ext cx="4476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FFFFFF"/>
                </a:solidFill>
              </a:defRPr>
            </a:pPr>
            <a:r>
              <a:rPr sz="1575" b="0">
                <a:solidFill>
                  <a:srgbClr val="FFFFFF"/>
                </a:solidFill>
              </a:rPr>
              <a:t>Recommend with transparency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9999819-5D44-4811-B626-545852C4DD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181350"/>
            <a:ext cx="438150" cy="438150"/>
          </a:xfrm>
          <a:prstGeom xmlns:a="http://schemas.openxmlformats.org/drawingml/2006/main" prst="roundRect">
            <a:avLst>
              <a:gd name="adj" fmla="val 26087"/>
            </a:avLst>
          </a:prstGeom>
          <a:solidFill xmlns:a="http://schemas.openxmlformats.org/drawingml/2006/main">
            <a:srgbClr val="00843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BE41329-6107-4A84-8B3F-1287656DE0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181350"/>
            <a:ext cx="4381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425" b="1">
                <a:solidFill>
                  <a:srgbClr val="FFFFFF"/>
                </a:solidFill>
              </a:defRPr>
            </a:pPr>
            <a:r>
              <a:rPr sz="1425" b="1">
                <a:solidFill>
                  <a:srgbClr val="FFFFFF"/>
                </a:solidFill>
              </a:rPr>
              <a:t>6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467C13A-CF08-4857-8E00-633CBDE6FB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24650" y="3152775"/>
            <a:ext cx="4476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FFFFFF"/>
                </a:solidFill>
              </a:defRPr>
            </a:pPr>
            <a:r>
              <a:rPr sz="1575" b="0">
                <a:solidFill>
                  <a:srgbClr val="FFFFFF"/>
                </a:solidFill>
              </a:rPr>
              <a:t>Confirm understanding and choice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43BD499-D15E-4EB5-BF83-9627B958A6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924300"/>
            <a:ext cx="438150" cy="438150"/>
          </a:xfrm>
          <a:prstGeom xmlns:a="http://schemas.openxmlformats.org/drawingml/2006/main" prst="roundRect">
            <a:avLst>
              <a:gd name="adj" fmla="val 26087"/>
            </a:avLst>
          </a:prstGeom>
          <a:solidFill xmlns:a="http://schemas.openxmlformats.org/drawingml/2006/main">
            <a:srgbClr val="00843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8FB15DD-22DD-4F19-A285-2DD634A0B3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924300"/>
            <a:ext cx="4381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425" b="1">
                <a:solidFill>
                  <a:srgbClr val="FFFFFF"/>
                </a:solidFill>
              </a:defRPr>
            </a:pPr>
            <a:r>
              <a:rPr sz="1425" b="1">
                <a:solidFill>
                  <a:srgbClr val="FFFFFF"/>
                </a:solidFill>
              </a:rPr>
              <a:t>7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63B76D01-C67C-445E-A1E0-A389B3362A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24650" y="3895725"/>
            <a:ext cx="4476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</a:defRPr>
            </a:pPr>
            <a:r>
              <a:rPr sz="1575" b="1">
                <a:solidFill>
                  <a:srgbClr val="FFFFFF"/>
                </a:solidFill>
              </a:rPr>
              <a:t>Close the loop</a:t>
            </a:r>
          </a:p>
        </p:txBody>
      </p:sp>
    </p:spTree>
    <p:extLst>
      <p:ext uri="{BB962C8B-B14F-4D97-AF65-F5344CB8AC3E}">
        <p14:creationId xmlns:p14="http://schemas.microsoft.com/office/powerpoint/2010/main" val="4540609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3F5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2D8BD42-B87F-4461-A47E-BF4864D360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28600"/>
            <a:ext cx="1676400" cy="723900"/>
          </a:xfrm>
          <a:prstGeom xmlns:a="http://schemas.openxmlformats.org/drawingml/2006/main" prst="roundRect">
            <a:avLst>
              <a:gd name="adj" fmla="val 15789"/>
            </a:avLst>
          </a:prstGeom>
          <a:solidFill xmlns:a="http://schemas.openxmlformats.org/drawingml/2006/main">
            <a:srgbClr val="0B0D0C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2921490a78542ec"/>
          <a:stretch xmlns:a="http://schemas.openxmlformats.org/drawingml/2006/main"/>
        </p:blipFill>
        <p:spPr>
          <a:xfrm xmlns:a="http://schemas.openxmlformats.org/drawingml/2006/main">
            <a:off x="652543" y="304800"/>
            <a:ext cx="1457164" cy="59055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4813CD5-9995-4467-BC15-889BD9F9F6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77000"/>
            <a:ext cx="10896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843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F28DDBA-8227-42CA-BCC6-21E0D965D7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534150"/>
            <a:ext cx="285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5706A"/>
                </a:solidFill>
              </a:defRPr>
            </a:pPr>
            <a:r>
              <a:rPr sz="900" b="1">
                <a:solidFill>
                  <a:srgbClr val="65706A"/>
                </a:solidFill>
              </a:rPr>
              <a:t>CATALYST4GROWTH.COM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6DFDDE4-D7CA-447A-9FE7-9E94F8BF37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34150"/>
            <a:ext cx="4953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65706A"/>
                </a:solidFill>
              </a:defRPr>
            </a:pPr>
            <a:r>
              <a:rPr sz="900" b="1">
                <a:solidFill>
                  <a:srgbClr val="65706A"/>
                </a:solidFill>
              </a:rPr>
              <a:t>07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7FC16DC-9438-45CA-AE8B-518EA78FB6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085850"/>
            <a:ext cx="106680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0B0D0C"/>
                </a:solidFill>
              </a:defRPr>
            </a:pPr>
            <a:r>
              <a:rPr sz="2850" b="1">
                <a:solidFill>
                  <a:srgbClr val="0B0D0C"/>
                </a:solidFill>
              </a:rPr>
              <a:t>Contract first. Discover deeply. Define clearly.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A207C66-D30B-4F20-9FD0-A48E9ACFBD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714500"/>
            <a:ext cx="10287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65706A"/>
                </a:solidFill>
              </a:defRPr>
            </a:pPr>
            <a:r>
              <a:rPr sz="1500" b="0">
                <a:solidFill>
                  <a:srgbClr val="65706A"/>
                </a:solidFill>
              </a:rPr>
              <a:t>The meeting earns direction before it earns a recommendation.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B9BC4B4-7904-4B02-B9D2-013BC4ED2D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628900"/>
            <a:ext cx="3333750" cy="2190750"/>
          </a:xfrm>
          <a:prstGeom xmlns:a="http://schemas.openxmlformats.org/drawingml/2006/main" prst="roundRect">
            <a:avLst>
              <a:gd name="adj" fmla="val 521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1CD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B7AEC83-5C9E-4C83-A46E-0306B277DC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781300"/>
            <a:ext cx="4953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250" b="1">
                <a:solidFill>
                  <a:srgbClr val="00843D"/>
                </a:solidFill>
              </a:defRPr>
            </a:pPr>
            <a:r>
              <a:rPr sz="2250" b="1">
                <a:solidFill>
                  <a:srgbClr val="00843D"/>
                </a:solidFill>
              </a:rPr>
              <a:t>1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A7C8938-369D-4147-9221-5637FC40D0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2781300"/>
            <a:ext cx="22098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0B0D0C"/>
                </a:solidFill>
              </a:defRPr>
            </a:pPr>
            <a:r>
              <a:rPr sz="1875" b="1">
                <a:solidFill>
                  <a:srgbClr val="0B0D0C"/>
                </a:solidFill>
              </a:rPr>
              <a:t>Contract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0C073FC-2C3D-4CA2-842E-827085AB81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3562350"/>
            <a:ext cx="28003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00" b="0">
                <a:solidFill>
                  <a:srgbClr val="65706A"/>
                </a:solidFill>
              </a:defRPr>
            </a:pPr>
            <a:r>
              <a:rPr sz="1500" b="0">
                <a:solidFill>
                  <a:srgbClr val="65706A"/>
                </a:solidFill>
              </a:rPr>
              <a:t>Purpose, time, agenda, outcome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C72BCDA-03E7-4C1F-906C-C53FAF5CB0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9600" y="2628900"/>
            <a:ext cx="3333750" cy="2190750"/>
          </a:xfrm>
          <a:prstGeom xmlns:a="http://schemas.openxmlformats.org/drawingml/2006/main" prst="roundRect">
            <a:avLst>
              <a:gd name="adj" fmla="val 5217"/>
            </a:avLst>
          </a:prstGeom>
          <a:solidFill xmlns:a="http://schemas.openxmlformats.org/drawingml/2006/main">
            <a:srgbClr val="00843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8E68371-FA7A-40CB-8F01-8FC57A0969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0100" y="2781300"/>
            <a:ext cx="4953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250" b="1">
                <a:solidFill>
                  <a:srgbClr val="FFFFFF"/>
                </a:solidFill>
              </a:defRPr>
            </a:pPr>
            <a:r>
              <a:rPr sz="2250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14960BA-32A2-428C-97CA-76E4603ABF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9700" y="2781300"/>
            <a:ext cx="22098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Discover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6E94288-95A5-4CEF-AE76-0531D2D721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86300" y="3562350"/>
            <a:ext cx="28003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00" b="0">
                <a:solidFill>
                  <a:srgbClr val="FFFFFF"/>
                </a:solidFill>
              </a:defRPr>
            </a:pPr>
            <a:r>
              <a:rPr sz="1500" b="0">
                <a:solidFill>
                  <a:srgbClr val="FFFFFF"/>
                </a:solidFill>
              </a:rPr>
              <a:t>Facts, values, motives, constraints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A6F7548-D33E-4065-86B2-405F7D6BB5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2628900"/>
            <a:ext cx="3333750" cy="2190750"/>
          </a:xfrm>
          <a:prstGeom xmlns:a="http://schemas.openxmlformats.org/drawingml/2006/main" prst="roundRect">
            <a:avLst>
              <a:gd name="adj" fmla="val 521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1CD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5F008CC-025C-4A30-B998-7D852CD6DB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62950" y="2781300"/>
            <a:ext cx="4953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250" b="1">
                <a:solidFill>
                  <a:srgbClr val="00843D"/>
                </a:solidFill>
              </a:defRPr>
            </a:pPr>
            <a:r>
              <a:rPr sz="2250" b="1">
                <a:solidFill>
                  <a:srgbClr val="00843D"/>
                </a:solidFill>
              </a:rPr>
              <a:t>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EBFF22D-971E-4139-BDC4-A844EB8A26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72550" y="2781300"/>
            <a:ext cx="22098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0B0D0C"/>
                </a:solidFill>
              </a:defRPr>
            </a:pPr>
            <a:r>
              <a:rPr sz="1875" b="1">
                <a:solidFill>
                  <a:srgbClr val="0B0D0C"/>
                </a:solidFill>
              </a:rPr>
              <a:t>Define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D10ACAC-A217-45FC-A230-9D8D188C39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39150" y="3562350"/>
            <a:ext cx="28003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00" b="0">
                <a:solidFill>
                  <a:srgbClr val="65706A"/>
                </a:solidFill>
              </a:defRPr>
            </a:pPr>
            <a:r>
              <a:rPr sz="1500" b="0">
                <a:solidFill>
                  <a:srgbClr val="65706A"/>
                </a:solidFill>
              </a:rPr>
              <a:t>The real problem and cost of inaction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3FB13E1-3378-4ED1-87E2-B2884AFA03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200650"/>
            <a:ext cx="10668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0B0D0C"/>
                </a:solidFill>
              </a:defRPr>
            </a:pPr>
            <a:r>
              <a:rPr sz="1875" b="1">
                <a:solidFill>
                  <a:srgbClr val="0B0D0C"/>
                </a:solidFill>
              </a:rPr>
              <a:t>Separate what the client says from what the advisor assumes.</a:t>
            </a:r>
          </a:p>
        </p:txBody>
      </p:sp>
    </p:spTree>
    <p:extLst>
      <p:ext uri="{BB962C8B-B14F-4D97-AF65-F5344CB8AC3E}">
        <p14:creationId xmlns:p14="http://schemas.microsoft.com/office/powerpoint/2010/main" val="139525646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B0D0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0d079f07edb4115"/>
          <a:stretch xmlns:a="http://schemas.openxmlformats.org/drawingml/2006/main"/>
        </p:blipFill>
        <p:spPr>
          <a:xfrm xmlns:a="http://schemas.openxmlformats.org/drawingml/2006/main">
            <a:off x="652543" y="304800"/>
            <a:ext cx="1457164" cy="59055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107A448-CF6F-46D0-832D-71F33B63C7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77000"/>
            <a:ext cx="10896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843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3DC9930-ACA7-4C2C-A109-8FB7553961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534150"/>
            <a:ext cx="285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CBD1CD"/>
                </a:solidFill>
              </a:defRPr>
            </a:pPr>
            <a:r>
              <a:rPr sz="900" b="1">
                <a:solidFill>
                  <a:srgbClr val="CBD1CD"/>
                </a:solidFill>
              </a:rPr>
              <a:t>CATALYST4GROWTH.COM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743747E-F0F2-4038-AAB7-E1345BE0D0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34150"/>
            <a:ext cx="4953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CBD1CD"/>
                </a:solidFill>
              </a:defRPr>
            </a:pPr>
            <a:r>
              <a:rPr sz="900" b="1">
                <a:solidFill>
                  <a:srgbClr val="CBD1CD"/>
                </a:solidFill>
              </a:rPr>
              <a:t>08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26547D6-90C4-4CA8-B0C8-4C4F8C6311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085850"/>
            <a:ext cx="106680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FFFFFF"/>
                </a:solidFill>
              </a:defRPr>
            </a:pPr>
            <a:r>
              <a:rPr sz="2850" b="1">
                <a:solidFill>
                  <a:srgbClr val="FFFFFF"/>
                </a:solidFill>
              </a:rPr>
              <a:t>Educate. Recommend. Confirm. Close the loop.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6128762-8E12-4463-9981-76322D42F0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714500"/>
            <a:ext cx="10287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CBD1CD"/>
                </a:solidFill>
              </a:defRPr>
            </a:pPr>
            <a:r>
              <a:rPr sz="1500" b="0">
                <a:solidFill>
                  <a:srgbClr val="CBD1CD"/>
                </a:solidFill>
              </a:rPr>
              <a:t>Transparency converts complexity into accountable action.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8197886-458E-42FE-B12A-70DC3494C8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571750"/>
            <a:ext cx="2400300" cy="2476500"/>
          </a:xfrm>
          <a:prstGeom xmlns:a="http://schemas.openxmlformats.org/drawingml/2006/main" prst="roundRect">
            <a:avLst>
              <a:gd name="adj" fmla="val 4762"/>
            </a:avLst>
          </a:prstGeom>
          <a:solidFill xmlns:a="http://schemas.openxmlformats.org/drawingml/2006/main">
            <a:srgbClr val="151A17"/>
          </a:solidFill>
          <a:ln xmlns:a="http://schemas.openxmlformats.org/drawingml/2006/main" w="9525">
            <a:solidFill>
              <a:srgbClr val="354039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8496B04-68FF-4222-B2F9-506E3A0D3D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81300"/>
            <a:ext cx="4381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950" b="1">
                <a:solidFill>
                  <a:srgbClr val="FFFFFF"/>
                </a:solidFill>
              </a:defRPr>
            </a:pPr>
            <a:r>
              <a:rPr sz="1950" b="1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A6D4F64-98CC-468F-ADB8-E03B1ED0D3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371850"/>
            <a:ext cx="19431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725" b="1">
                <a:solidFill>
                  <a:srgbClr val="FFFFFF"/>
                </a:solidFill>
              </a:defRPr>
            </a:pPr>
            <a:r>
              <a:rPr sz="1725" b="1">
                <a:solidFill>
                  <a:srgbClr val="FFFFFF"/>
                </a:solidFill>
              </a:rPr>
              <a:t>Educate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FA9847C-5704-4567-AB8E-6251A4845F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981450"/>
            <a:ext cx="19431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350" b="0">
                <a:solidFill>
                  <a:srgbClr val="CBD1CD"/>
                </a:solidFill>
              </a:defRPr>
            </a:pPr>
            <a:r>
              <a:rPr sz="1350" b="0">
                <a:solidFill>
                  <a:srgbClr val="CBD1CD"/>
                </a:solidFill>
              </a:rPr>
              <a:t>Facts without fear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5BB81E2-195D-44E7-8857-FF192425D4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71850" y="2571750"/>
            <a:ext cx="2400300" cy="2476500"/>
          </a:xfrm>
          <a:prstGeom xmlns:a="http://schemas.openxmlformats.org/drawingml/2006/main" prst="roundRect">
            <a:avLst>
              <a:gd name="adj" fmla="val 4762"/>
            </a:avLst>
          </a:prstGeom>
          <a:solidFill xmlns:a="http://schemas.openxmlformats.org/drawingml/2006/main">
            <a:srgbClr val="151A17"/>
          </a:solidFill>
          <a:ln xmlns:a="http://schemas.openxmlformats.org/drawingml/2006/main" w="9525">
            <a:solidFill>
              <a:srgbClr val="354039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5B3045B-8506-4293-99D0-BA090E6349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781300"/>
            <a:ext cx="4381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950" b="1">
                <a:solidFill>
                  <a:srgbClr val="FFFFFF"/>
                </a:solidFill>
              </a:defRPr>
            </a:pPr>
            <a:r>
              <a:rPr sz="1950" b="1">
                <a:solidFill>
                  <a:srgbClr val="FFFFFF"/>
                </a:solidFill>
              </a:rPr>
              <a:t>5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BAF61A1-5F10-4FB2-B882-5FBFE31489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371850"/>
            <a:ext cx="19431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725" b="1">
                <a:solidFill>
                  <a:srgbClr val="FFFFFF"/>
                </a:solidFill>
              </a:defRPr>
            </a:pPr>
            <a:r>
              <a:rPr sz="1725" b="1">
                <a:solidFill>
                  <a:srgbClr val="FFFFFF"/>
                </a:solidFill>
              </a:rPr>
              <a:t>Recommend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1C2E79D-28C3-4AE3-89E0-6E1292559E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981450"/>
            <a:ext cx="19431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350" b="0">
                <a:solidFill>
                  <a:srgbClr val="CBD1CD"/>
                </a:solidFill>
              </a:defRPr>
            </a:pPr>
            <a:r>
              <a:rPr sz="1350" b="0">
                <a:solidFill>
                  <a:srgbClr val="CBD1CD"/>
                </a:solidFill>
              </a:rPr>
              <a:t>Options and tradeoffs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A8AD947-33A6-442E-947B-AF24DC605B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571750"/>
            <a:ext cx="2400300" cy="2476500"/>
          </a:xfrm>
          <a:prstGeom xmlns:a="http://schemas.openxmlformats.org/drawingml/2006/main" prst="roundRect">
            <a:avLst>
              <a:gd name="adj" fmla="val 4762"/>
            </a:avLst>
          </a:prstGeom>
          <a:solidFill xmlns:a="http://schemas.openxmlformats.org/drawingml/2006/main">
            <a:srgbClr val="151A17"/>
          </a:solidFill>
          <a:ln xmlns:a="http://schemas.openxmlformats.org/drawingml/2006/main" w="9525">
            <a:solidFill>
              <a:srgbClr val="354039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25D9C39-AF7C-48E2-9424-038413C4EB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781300"/>
            <a:ext cx="4381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950" b="1">
                <a:solidFill>
                  <a:srgbClr val="FFFFFF"/>
                </a:solidFill>
              </a:defRPr>
            </a:pPr>
            <a:r>
              <a:rPr sz="1950" b="1">
                <a:solidFill>
                  <a:srgbClr val="FFFFFF"/>
                </a:solidFill>
              </a:rPr>
              <a:t>6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4999A9B-9276-4B7D-9122-DA1061DFAC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3371850"/>
            <a:ext cx="19431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725" b="1">
                <a:solidFill>
                  <a:srgbClr val="FFFFFF"/>
                </a:solidFill>
              </a:defRPr>
            </a:pPr>
            <a:r>
              <a:rPr sz="1725" b="1">
                <a:solidFill>
                  <a:srgbClr val="FFFFFF"/>
                </a:solidFill>
              </a:rPr>
              <a:t>Confirm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C8F3A33-B361-41E1-BA80-9F4BC79ECF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3981450"/>
            <a:ext cx="19431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350" b="0">
                <a:solidFill>
                  <a:srgbClr val="CBD1CD"/>
                </a:solidFill>
              </a:defRPr>
            </a:pPr>
            <a:r>
              <a:rPr sz="1350" b="0">
                <a:solidFill>
                  <a:srgbClr val="CBD1CD"/>
                </a:solidFill>
              </a:rPr>
              <a:t>Understanding and choice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4E700A4-C579-4361-9C98-F4BABBB5DE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0" y="2571750"/>
            <a:ext cx="2400300" cy="2476500"/>
          </a:xfrm>
          <a:prstGeom xmlns:a="http://schemas.openxmlformats.org/drawingml/2006/main" prst="roundRect">
            <a:avLst>
              <a:gd name="adj" fmla="val 4762"/>
            </a:avLst>
          </a:prstGeom>
          <a:solidFill xmlns:a="http://schemas.openxmlformats.org/drawingml/2006/main">
            <a:srgbClr val="00843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A9CCCD1-4439-4AC4-A39A-84F48374DE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0" y="2781300"/>
            <a:ext cx="4381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950" b="1">
                <a:solidFill>
                  <a:srgbClr val="FFFFFF"/>
                </a:solidFill>
              </a:defRPr>
            </a:pPr>
            <a:r>
              <a:rPr sz="1950" b="1">
                <a:solidFill>
                  <a:srgbClr val="FFFFFF"/>
                </a:solidFill>
              </a:rPr>
              <a:t>7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1CCF911-6FB4-493A-906F-F28A4C2BE3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0" y="3371850"/>
            <a:ext cx="19431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725" b="1">
                <a:solidFill>
                  <a:srgbClr val="FFFFFF"/>
                </a:solidFill>
              </a:defRPr>
            </a:pPr>
            <a:r>
              <a:rPr sz="1725" b="1">
                <a:solidFill>
                  <a:srgbClr val="FFFFFF"/>
                </a:solidFill>
              </a:rPr>
              <a:t>Close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0455746-B960-4668-BE6C-840158B43F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0" y="3981450"/>
            <a:ext cx="19431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350" b="0">
                <a:solidFill>
                  <a:srgbClr val="CBD1CD"/>
                </a:solidFill>
              </a:defRPr>
            </a:pPr>
            <a:r>
              <a:rPr sz="1350" b="0">
                <a:solidFill>
                  <a:srgbClr val="CBD1CD"/>
                </a:solidFill>
              </a:rPr>
              <a:t>Owners, deadlines, next meeting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3569650-A7A9-4158-AC34-32A6A73575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429250"/>
            <a:ext cx="10668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725" b="1">
                <a:solidFill>
                  <a:srgbClr val="FFFFFF"/>
                </a:solidFill>
              </a:defRPr>
            </a:pPr>
            <a:r>
              <a:rPr sz="1725" b="1">
                <a:solidFill>
                  <a:srgbClr val="FFFFFF"/>
                </a:solidFill>
              </a:rPr>
              <a:t>A plan has value only when it is understood, implemented, and maintained.</a:t>
            </a:r>
          </a:p>
        </p:txBody>
      </p:sp>
    </p:spTree>
    <p:extLst>
      <p:ext uri="{BB962C8B-B14F-4D97-AF65-F5344CB8AC3E}">
        <p14:creationId xmlns:p14="http://schemas.microsoft.com/office/powerpoint/2010/main" val="1298402570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3F5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7EF852E-9977-4266-A7AB-164763B36A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28600"/>
            <a:ext cx="1676400" cy="723900"/>
          </a:xfrm>
          <a:prstGeom xmlns:a="http://schemas.openxmlformats.org/drawingml/2006/main" prst="roundRect">
            <a:avLst>
              <a:gd name="adj" fmla="val 15789"/>
            </a:avLst>
          </a:prstGeom>
          <a:solidFill xmlns:a="http://schemas.openxmlformats.org/drawingml/2006/main">
            <a:srgbClr val="0B0D0C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efc4320baf442bc"/>
          <a:stretch xmlns:a="http://schemas.openxmlformats.org/drawingml/2006/main"/>
        </p:blipFill>
        <p:spPr>
          <a:xfrm xmlns:a="http://schemas.openxmlformats.org/drawingml/2006/main">
            <a:off x="652543" y="304800"/>
            <a:ext cx="1457164" cy="59055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541D281-6464-40B9-BBE4-BDDF93B8AD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77000"/>
            <a:ext cx="10896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843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85A376F-DA51-45E8-B346-F68FD62573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534150"/>
            <a:ext cx="285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5706A"/>
                </a:solidFill>
              </a:defRPr>
            </a:pPr>
            <a:r>
              <a:rPr sz="900" b="1">
                <a:solidFill>
                  <a:srgbClr val="65706A"/>
                </a:solidFill>
              </a:rPr>
              <a:t>CATALYST4GROWTH.COM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9FB2919-7FDE-4059-8A00-4A5F699BDE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34150"/>
            <a:ext cx="4953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65706A"/>
                </a:solidFill>
              </a:defRPr>
            </a:pPr>
            <a:r>
              <a:rPr sz="900" b="1">
                <a:solidFill>
                  <a:srgbClr val="65706A"/>
                </a:solidFill>
              </a:rPr>
              <a:t>09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57DAEAD-75A4-4860-A044-8E38EDF207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085850"/>
            <a:ext cx="106680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0B0D0C"/>
                </a:solidFill>
              </a:defRPr>
            </a:pPr>
            <a:r>
              <a:rPr sz="2850" b="1">
                <a:solidFill>
                  <a:srgbClr val="0B0D0C"/>
                </a:solidFill>
              </a:rPr>
              <a:t>Language can lead without pressuring.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D6B3F59-5913-4AD5-A8A2-1BBE75CBD3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714500"/>
            <a:ext cx="10287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65706A"/>
                </a:solidFill>
              </a:defRPr>
            </a:pPr>
            <a:r>
              <a:rPr sz="1500" b="0">
                <a:solidFill>
                  <a:srgbClr val="65706A"/>
                </a:solidFill>
              </a:rPr>
              <a:t>Respectful questions keep the client at the center.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10E63AA-4E00-4B59-A846-1968E1AFCB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381250"/>
            <a:ext cx="10839450" cy="857250"/>
          </a:xfrm>
          <a:prstGeom xmlns:a="http://schemas.openxmlformats.org/drawingml/2006/main" prst="roundRect">
            <a:avLst>
              <a:gd name="adj" fmla="val 13333"/>
            </a:avLst>
          </a:prstGeom>
          <a:solidFill xmlns:a="http://schemas.openxmlformats.org/drawingml/2006/main">
            <a:srgbClr val="0B0D0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BEB600D-9C86-4368-A3AE-B17CA27A54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552700"/>
            <a:ext cx="102298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“Are you comfortable if I bring us back to the question we agreed to answer?”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DDF6FA2-B6D6-4AE1-8D67-3B499C1761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448050"/>
            <a:ext cx="5257800" cy="1009650"/>
          </a:xfrm>
          <a:prstGeom xmlns:a="http://schemas.openxmlformats.org/drawingml/2006/main" prst="roundRect">
            <a:avLst>
              <a:gd name="adj" fmla="val 113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1CD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4650D28-39A1-4B9E-9C16-0C428B8698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619500"/>
            <a:ext cx="476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0B0D0C"/>
                </a:solidFill>
              </a:defRPr>
            </a:pPr>
            <a:r>
              <a:rPr sz="1650" b="1">
                <a:solidFill>
                  <a:srgbClr val="0B0D0C"/>
                </a:solidFill>
              </a:rPr>
              <a:t>“What concerns have we not addressed?”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C5B02C3-AA88-4A8C-BFD0-812839B696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3448050"/>
            <a:ext cx="5257800" cy="1009650"/>
          </a:xfrm>
          <a:prstGeom xmlns:a="http://schemas.openxmlformats.org/drawingml/2006/main" prst="roundRect">
            <a:avLst>
              <a:gd name="adj" fmla="val 113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1CD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60101E1-9C32-47F2-9BCB-579F2B1658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619500"/>
            <a:ext cx="48006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0B0D0C"/>
                </a:solidFill>
              </a:defRPr>
            </a:pPr>
            <a:r>
              <a:rPr sz="1650" b="1">
                <a:solidFill>
                  <a:srgbClr val="0B0D0C"/>
                </a:solidFill>
              </a:rPr>
              <a:t>“What additional information would help?”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D5CE798-22EC-4532-ABAB-A6847EAC0A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4953000"/>
            <a:ext cx="97155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725" b="1">
                <a:solidFill>
                  <a:srgbClr val="00843D"/>
                </a:solidFill>
              </a:defRPr>
            </a:pPr>
            <a:r>
              <a:rPr sz="1725" b="1">
                <a:solidFill>
                  <a:srgbClr val="00843D"/>
                </a:solidFill>
              </a:rPr>
              <a:t>Before we finish, let us identify who will do what, by when, and put our next conversation on the calendar.</a:t>
            </a:r>
          </a:p>
        </p:txBody>
      </p:sp>
    </p:spTree>
    <p:extLst>
      <p:ext uri="{BB962C8B-B14F-4D97-AF65-F5344CB8AC3E}">
        <p14:creationId xmlns:p14="http://schemas.microsoft.com/office/powerpoint/2010/main" val="186265673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B0D0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3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73b400b5e874922"/>
          <a:stretch xmlns:a="http://schemas.openxmlformats.org/drawingml/2006/main"/>
        </p:blipFill>
        <p:spPr>
          <a:xfrm xmlns:a="http://schemas.openxmlformats.org/drawingml/2006/main">
            <a:off x="652543" y="304800"/>
            <a:ext cx="1457164" cy="59055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FA15B69-1AF9-4EA8-BA2B-6DD91653B8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77000"/>
            <a:ext cx="10896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843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76B81E8-9CA1-4084-9BA8-3D1A2B677F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534150"/>
            <a:ext cx="285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CBD1CD"/>
                </a:solidFill>
              </a:defRPr>
            </a:pPr>
            <a:r>
              <a:rPr sz="900" b="1">
                <a:solidFill>
                  <a:srgbClr val="CBD1CD"/>
                </a:solidFill>
              </a:rPr>
              <a:t>CATALYST4GROWTH.COM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6715601-9F02-4D00-85B0-A1508BC4AD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34150"/>
            <a:ext cx="4953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CBD1CD"/>
                </a:solidFill>
              </a:defRPr>
            </a:pPr>
            <a:r>
              <a:rPr sz="900" b="1">
                <a:solidFill>
                  <a:srgbClr val="CBD1CD"/>
                </a:solidFill>
              </a:rPr>
              <a:t>10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CD020CF-7755-433D-A793-138A2CB073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085850"/>
            <a:ext cx="106680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FFFFFF"/>
                </a:solidFill>
              </a:defRPr>
            </a:pPr>
            <a:r>
              <a:rPr sz="2850" b="1">
                <a:solidFill>
                  <a:srgbClr val="FFFFFF"/>
                </a:solidFill>
              </a:rPr>
              <a:t>Every meeting should produce evidence of progress.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C152B5B-70AF-41B1-8310-7B9F30C8E5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714500"/>
            <a:ext cx="10287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CBD1CD"/>
                </a:solidFill>
              </a:defRPr>
            </a:pPr>
            <a:r>
              <a:rPr sz="1500" b="0">
                <a:solidFill>
                  <a:srgbClr val="CBD1CD"/>
                </a:solidFill>
              </a:rPr>
              <a:t>A practical standard for coaching, observation, and self-assessment.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C6BD11E-B548-4AE9-81FC-3661EC6F62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428875"/>
            <a:ext cx="247650" cy="247650"/>
          </a:xfrm>
          <a:prstGeom xmlns:a="http://schemas.openxmlformats.org/drawingml/2006/main" prst="roundRect">
            <a:avLst>
              <a:gd name="adj" fmla="val 46154"/>
            </a:avLst>
          </a:prstGeom>
          <a:solidFill xmlns:a="http://schemas.openxmlformats.org/drawingml/2006/main">
            <a:srgbClr val="00843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49E9DA2-EB71-44C3-B8B2-2F71E7A542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390775"/>
            <a:ext cx="2476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✓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98F7829-13C1-4D7A-94E4-0D4CD9B8BE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2362200"/>
            <a:ext cx="4762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FFFFFF"/>
                </a:solidFill>
              </a:defRPr>
            </a:pPr>
            <a:r>
              <a:rPr sz="1425" b="0">
                <a:solidFill>
                  <a:srgbClr val="FFFFFF"/>
                </a:solidFill>
              </a:rPr>
              <a:t>Purpose and agenda confirmed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84FC497-89AF-463E-BF8E-4A7F00A609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076575"/>
            <a:ext cx="247650" cy="247650"/>
          </a:xfrm>
          <a:prstGeom xmlns:a="http://schemas.openxmlformats.org/drawingml/2006/main" prst="roundRect">
            <a:avLst>
              <a:gd name="adj" fmla="val 46154"/>
            </a:avLst>
          </a:prstGeom>
          <a:solidFill xmlns:a="http://schemas.openxmlformats.org/drawingml/2006/main">
            <a:srgbClr val="00843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D4CD960-D0AD-45DB-AAFA-94A085A4E2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038475"/>
            <a:ext cx="2476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✓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09BC8FB-629C-4D33-B6A8-CD61968ACB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009900"/>
            <a:ext cx="4762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FFFFFF"/>
                </a:solidFill>
              </a:defRPr>
            </a:pPr>
            <a:r>
              <a:rPr sz="1425" b="0">
                <a:solidFill>
                  <a:srgbClr val="FFFFFF"/>
                </a:solidFill>
              </a:rPr>
              <a:t>Facts, values, and constraints discovered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2DBDE70-34F8-46A5-B16C-954292A0B6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724275"/>
            <a:ext cx="247650" cy="247650"/>
          </a:xfrm>
          <a:prstGeom xmlns:a="http://schemas.openxmlformats.org/drawingml/2006/main" prst="roundRect">
            <a:avLst>
              <a:gd name="adj" fmla="val 46154"/>
            </a:avLst>
          </a:prstGeom>
          <a:solidFill xmlns:a="http://schemas.openxmlformats.org/drawingml/2006/main">
            <a:srgbClr val="00843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608DDD5-EEC7-495A-8D00-CE8C1C1E72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686175"/>
            <a:ext cx="2476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✓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451A5FA-A0E5-45C8-83F6-277C358BD8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657600"/>
            <a:ext cx="4762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FFFFFF"/>
                </a:solidFill>
              </a:defRPr>
            </a:pPr>
            <a:r>
              <a:rPr sz="1425" b="0">
                <a:solidFill>
                  <a:srgbClr val="FFFFFF"/>
                </a:solidFill>
              </a:rPr>
              <a:t>Understanding summarized and tested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6625946-89BC-4D6D-8847-0070C7E090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371975"/>
            <a:ext cx="247650" cy="247650"/>
          </a:xfrm>
          <a:prstGeom xmlns:a="http://schemas.openxmlformats.org/drawingml/2006/main" prst="roundRect">
            <a:avLst>
              <a:gd name="adj" fmla="val 46154"/>
            </a:avLst>
          </a:prstGeom>
          <a:solidFill xmlns:a="http://schemas.openxmlformats.org/drawingml/2006/main">
            <a:srgbClr val="00843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3213DAE-D1B2-4D37-98D9-7943584896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333875"/>
            <a:ext cx="2476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✓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170A16C-4EBA-4C3D-A0EF-8C96650067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4305300"/>
            <a:ext cx="4762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FFFFFF"/>
                </a:solidFill>
              </a:defRPr>
            </a:pPr>
            <a:r>
              <a:rPr sz="1425" b="0">
                <a:solidFill>
                  <a:srgbClr val="FFFFFF"/>
                </a:solidFill>
              </a:rPr>
              <a:t>Recommendations tied to stated needs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DE962B6-5E38-4B38-B1BD-C6029A50E2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019675"/>
            <a:ext cx="247650" cy="247650"/>
          </a:xfrm>
          <a:prstGeom xmlns:a="http://schemas.openxmlformats.org/drawingml/2006/main" prst="roundRect">
            <a:avLst>
              <a:gd name="adj" fmla="val 46154"/>
            </a:avLst>
          </a:prstGeom>
          <a:solidFill xmlns:a="http://schemas.openxmlformats.org/drawingml/2006/main">
            <a:srgbClr val="00843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0E20777-8327-4EB6-A8A8-96F9C3B560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981575"/>
            <a:ext cx="2476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✓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26F7C5F-0742-4144-AE36-31CCE61DD1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4953000"/>
            <a:ext cx="4762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FFFFFF"/>
                </a:solidFill>
              </a:defRPr>
            </a:pPr>
            <a:r>
              <a:rPr sz="1425" b="0">
                <a:solidFill>
                  <a:srgbClr val="FFFFFF"/>
                </a:solidFill>
              </a:rPr>
              <a:t>Tradeoffs and conflicts explained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2E934BF-F3D6-44EF-BA32-4481B3F3F5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428875"/>
            <a:ext cx="247650" cy="247650"/>
          </a:xfrm>
          <a:prstGeom xmlns:a="http://schemas.openxmlformats.org/drawingml/2006/main" prst="roundRect">
            <a:avLst>
              <a:gd name="adj" fmla="val 46154"/>
            </a:avLst>
          </a:prstGeom>
          <a:solidFill xmlns:a="http://schemas.openxmlformats.org/drawingml/2006/main">
            <a:srgbClr val="00843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B812CC8-4591-46DC-8976-7430C52590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390775"/>
            <a:ext cx="2476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✓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E73AF2F-796B-4BA4-891E-0A68F91462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2362200"/>
            <a:ext cx="4762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FFFFFF"/>
                </a:solidFill>
              </a:defRPr>
            </a:pPr>
            <a:r>
              <a:rPr sz="1425" b="0">
                <a:solidFill>
                  <a:srgbClr val="FFFFFF"/>
                </a:solidFill>
              </a:rPr>
              <a:t>Freedom to question, pause, or decline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EFBEF57-7238-44FE-BC88-B13E3D225B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076575"/>
            <a:ext cx="247650" cy="247650"/>
          </a:xfrm>
          <a:prstGeom xmlns:a="http://schemas.openxmlformats.org/drawingml/2006/main" prst="roundRect">
            <a:avLst>
              <a:gd name="adj" fmla="val 46154"/>
            </a:avLst>
          </a:prstGeom>
          <a:solidFill xmlns:a="http://schemas.openxmlformats.org/drawingml/2006/main">
            <a:srgbClr val="00843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FFD1D10-EE70-4238-A567-E5784C0AD4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038475"/>
            <a:ext cx="2476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✓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1A27C344-458E-4019-9B7E-C7EE14D4BD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3009900"/>
            <a:ext cx="4762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FFFFFF"/>
                </a:solidFill>
              </a:defRPr>
            </a:pPr>
            <a:r>
              <a:rPr sz="1425" b="0">
                <a:solidFill>
                  <a:srgbClr val="FFFFFF"/>
                </a:solidFill>
              </a:rPr>
              <a:t>Decision or open issue recorded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6322135A-7914-4190-BBDC-6CF0BBBAEE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724275"/>
            <a:ext cx="247650" cy="247650"/>
          </a:xfrm>
          <a:prstGeom xmlns:a="http://schemas.openxmlformats.org/drawingml/2006/main" prst="roundRect">
            <a:avLst>
              <a:gd name="adj" fmla="val 46154"/>
            </a:avLst>
          </a:prstGeom>
          <a:solidFill xmlns:a="http://schemas.openxmlformats.org/drawingml/2006/main">
            <a:srgbClr val="00843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53200DD1-BC47-4AC2-A851-672A6299EA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686175"/>
            <a:ext cx="2476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✓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4CF426C0-892A-41BF-8571-679F7CB2EE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3657600"/>
            <a:ext cx="4762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FFFFFF"/>
                </a:solidFill>
              </a:defRPr>
            </a:pPr>
            <a:r>
              <a:rPr sz="1425" b="0">
                <a:solidFill>
                  <a:srgbClr val="FFFFFF"/>
                </a:solidFill>
              </a:rPr>
              <a:t>Actions, owners, and deadlines assigned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E25903F7-25FD-4A8F-B942-F2B8A4529A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371975"/>
            <a:ext cx="247650" cy="247650"/>
          </a:xfrm>
          <a:prstGeom xmlns:a="http://schemas.openxmlformats.org/drawingml/2006/main" prst="roundRect">
            <a:avLst>
              <a:gd name="adj" fmla="val 46154"/>
            </a:avLst>
          </a:prstGeom>
          <a:solidFill xmlns:a="http://schemas.openxmlformats.org/drawingml/2006/main">
            <a:srgbClr val="00843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BF5E90E1-028C-47AD-A47D-D514B1FD9E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333875"/>
            <a:ext cx="2476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✓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55A992F2-8E4E-43BC-8E0B-9F9DB3970E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4305300"/>
            <a:ext cx="4762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FFFFFF"/>
                </a:solidFill>
              </a:defRPr>
            </a:pPr>
            <a:r>
              <a:rPr sz="1425" b="0">
                <a:solidFill>
                  <a:srgbClr val="FFFFFF"/>
                </a:solidFill>
              </a:rPr>
              <a:t>Next meeting placed on calendar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9F5B78D2-C427-4A4E-A080-CA1C8052DD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5019675"/>
            <a:ext cx="247650" cy="247650"/>
          </a:xfrm>
          <a:prstGeom xmlns:a="http://schemas.openxmlformats.org/drawingml/2006/main" prst="roundRect">
            <a:avLst>
              <a:gd name="adj" fmla="val 46154"/>
            </a:avLst>
          </a:prstGeom>
          <a:solidFill xmlns:a="http://schemas.openxmlformats.org/drawingml/2006/main">
            <a:srgbClr val="00843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767FCD4F-0963-4589-85B1-FBFF66A9B5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981575"/>
            <a:ext cx="2476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✓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EFCC1627-58F3-45DF-AABB-B04AAA2ECB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4953000"/>
            <a:ext cx="4762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FFFFFF"/>
                </a:solidFill>
              </a:defRPr>
            </a:pPr>
            <a:r>
              <a:rPr sz="1425" b="0">
                <a:solidFill>
                  <a:srgbClr val="FFFFFF"/>
                </a:solidFill>
              </a:rPr>
              <a:t>Every promise completed and documented</a:t>
            </a:r>
          </a:p>
        </p:txBody>
      </p:sp>
    </p:spTree>
    <p:extLst>
      <p:ext uri="{BB962C8B-B14F-4D97-AF65-F5344CB8AC3E}">
        <p14:creationId xmlns:p14="http://schemas.microsoft.com/office/powerpoint/2010/main" val="773066776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3F5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F1B6A57-224E-4382-83FA-855A8546BE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28600"/>
            <a:ext cx="1676400" cy="723900"/>
          </a:xfrm>
          <a:prstGeom xmlns:a="http://schemas.openxmlformats.org/drawingml/2006/main" prst="roundRect">
            <a:avLst>
              <a:gd name="adj" fmla="val 15789"/>
            </a:avLst>
          </a:prstGeom>
          <a:solidFill xmlns:a="http://schemas.openxmlformats.org/drawingml/2006/main">
            <a:srgbClr val="0B0D0C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ad1e5747a494738"/>
          <a:stretch xmlns:a="http://schemas.openxmlformats.org/drawingml/2006/main"/>
        </p:blipFill>
        <p:spPr>
          <a:xfrm xmlns:a="http://schemas.openxmlformats.org/drawingml/2006/main">
            <a:off x="652543" y="304800"/>
            <a:ext cx="1457164" cy="59055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873904B-373B-4A6F-B786-5BFC63E770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77000"/>
            <a:ext cx="10896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843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9EF952D-D47A-494A-9B31-1B967E52DC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534150"/>
            <a:ext cx="285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5706A"/>
                </a:solidFill>
              </a:defRPr>
            </a:pPr>
            <a:r>
              <a:rPr sz="900" b="1">
                <a:solidFill>
                  <a:srgbClr val="65706A"/>
                </a:solidFill>
              </a:rPr>
              <a:t>CATALYST4GROWTH.COM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971A8A4-978A-44C8-A394-70EE22FDC6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34150"/>
            <a:ext cx="4953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65706A"/>
                </a:solidFill>
              </a:defRPr>
            </a:pPr>
            <a:r>
              <a:rPr sz="900" b="1">
                <a:solidFill>
                  <a:srgbClr val="65706A"/>
                </a:solidFill>
              </a:rPr>
              <a:t>11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F8C49D4-8134-48CD-A313-F2810E31AC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085850"/>
            <a:ext cx="106680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0B0D0C"/>
                </a:solidFill>
              </a:defRPr>
            </a:pPr>
            <a:r>
              <a:rPr sz="2850" b="1">
                <a:solidFill>
                  <a:srgbClr val="0B0D0C"/>
                </a:solidFill>
              </a:rPr>
              <a:t>Leadership is a form of service.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FB428DE-95A7-4BC1-9C93-B488AD2E64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714500"/>
            <a:ext cx="10287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65706A"/>
                </a:solidFill>
              </a:defRPr>
            </a:pPr>
            <a:r>
              <a:rPr sz="1500" b="0">
                <a:solidFill>
                  <a:srgbClr val="65706A"/>
                </a:solidFill>
              </a:rPr>
              <a:t>The advisor who refuses to lead is not neutral.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1817085-72DE-49F9-BE66-358619981F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495550"/>
            <a:ext cx="4572000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0B0D0C"/>
                </a:solidFill>
              </a:defRPr>
            </a:pPr>
            <a:r>
              <a:rPr sz="2400" b="1">
                <a:solidFill>
                  <a:srgbClr val="0B0D0C"/>
                </a:solidFill>
              </a:rPr>
              <a:t>Confusion fills the vacuum.</a:t>
            </a:r>
          </a:p>
          <a:p xmlns:a="http://schemas.openxmlformats.org/drawingml/2006/main">
            <a:pPr algn="l">
              <a:defRPr sz="2400" b="1">
                <a:solidFill>
                  <a:srgbClr val="0B0D0C"/>
                </a:solidFill>
              </a:defRPr>
            </a:pPr>
            <a:r>
              <a:rPr sz="2400" b="1">
                <a:solidFill>
                  <a:srgbClr val="0B0D0C"/>
                </a:solidFill>
              </a:rPr>
              <a:t>Emotion gains control.</a:t>
            </a:r>
          </a:p>
          <a:p xmlns:a="http://schemas.openxmlformats.org/drawingml/2006/main">
            <a:pPr algn="l">
              <a:defRPr sz="2400" b="1">
                <a:solidFill>
                  <a:srgbClr val="0B0D0C"/>
                </a:solidFill>
              </a:defRPr>
            </a:pPr>
            <a:r>
              <a:rPr sz="2400" b="1">
                <a:solidFill>
                  <a:srgbClr val="0B0D0C"/>
                </a:solidFill>
              </a:rPr>
              <a:t>Decisions remain unmade.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ED2C44B-CBEE-40DD-95F2-447C2126D5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43150"/>
            <a:ext cx="4857750" cy="2266950"/>
          </a:xfrm>
          <a:prstGeom xmlns:a="http://schemas.openxmlformats.org/drawingml/2006/main" prst="roundRect">
            <a:avLst>
              <a:gd name="adj" fmla="val 5042"/>
            </a:avLst>
          </a:prstGeom>
          <a:solidFill xmlns:a="http://schemas.openxmlformats.org/drawingml/2006/main">
            <a:srgbClr val="00843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E513FAA-AA1F-4260-B5AD-23D29F70E8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628900"/>
            <a:ext cx="4095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</a:defRPr>
            </a:pPr>
            <a:r>
              <a:rPr sz="1500" b="1">
                <a:solidFill>
                  <a:srgbClr val="FFFFFF"/>
                </a:solidFill>
              </a:rPr>
              <a:t>ETHICAL CLIENT CONTROL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5B0D89B-2A2A-48B7-A6A4-3A5B494ED9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200400"/>
            <a:ext cx="37147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FFFFFF"/>
                </a:solidFill>
              </a:defRPr>
            </a:pPr>
            <a:r>
              <a:rPr sz="2025" b="1">
                <a:solidFill>
                  <a:srgbClr val="FFFFFF"/>
                </a:solidFill>
              </a:rPr>
              <a:t>Protects time</a:t>
            </a:r>
          </a:p>
          <a:p xmlns:a="http://schemas.openxmlformats.org/drawingml/2006/main">
            <a:pPr algn="ctr">
              <a:defRPr sz="2025" b="1">
                <a:solidFill>
                  <a:srgbClr val="FFFFFF"/>
                </a:solidFill>
              </a:defRPr>
            </a:pPr>
            <a:r>
              <a:rPr sz="2025" b="1">
                <a:solidFill>
                  <a:srgbClr val="FFFFFF"/>
                </a:solidFill>
              </a:rPr>
              <a:t>Creates informed choices</a:t>
            </a:r>
          </a:p>
          <a:p xmlns:a="http://schemas.openxmlformats.org/drawingml/2006/main">
            <a:pPr algn="ctr">
              <a:defRPr sz="2025" b="1">
                <a:solidFill>
                  <a:srgbClr val="FFFFFF"/>
                </a:solidFill>
              </a:defRPr>
            </a:pPr>
            <a:r>
              <a:rPr sz="2025" b="1">
                <a:solidFill>
                  <a:srgbClr val="FFFFFF"/>
                </a:solidFill>
              </a:rPr>
              <a:t>Turns intention into action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B6F0CE8-18D7-40DD-A8F8-1FCE2B05C5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5105400"/>
            <a:ext cx="103251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0B0D0C"/>
                </a:solidFill>
              </a:defRPr>
            </a:pPr>
            <a:r>
              <a:rPr sz="1800" b="1">
                <a:solidFill>
                  <a:srgbClr val="0B0D0C"/>
                </a:solidFill>
              </a:rPr>
              <a:t>The client remains in control of the decision. The advisor earns the right and accepts the duty to lead the process.</a:t>
            </a:r>
          </a:p>
        </p:txBody>
      </p:sp>
    </p:spTree>
    <p:extLst>
      <p:ext uri="{BB962C8B-B14F-4D97-AF65-F5344CB8AC3E}">
        <p14:creationId xmlns:p14="http://schemas.microsoft.com/office/powerpoint/2010/main" val="4647927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B0D0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517F06C-70EA-4EEE-A9CF-9082F4AD48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843D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ec7defd11c34e42"/>
          <a:stretch xmlns:a="http://schemas.openxmlformats.org/drawingml/2006/main"/>
        </p:blipFill>
        <p:spPr>
          <a:xfrm xmlns:a="http://schemas.openxmlformats.org/drawingml/2006/main">
            <a:off x="685800" y="432750"/>
            <a:ext cx="2047875" cy="829949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6B83CBB-B456-4926-8A62-AE475D0222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76400"/>
            <a:ext cx="85725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FFFFFF"/>
                </a:solidFill>
              </a:defRPr>
            </a:pPr>
            <a:r>
              <a:rPr sz="3450" b="1">
                <a:solidFill>
                  <a:srgbClr val="FFFFFF"/>
                </a:solidFill>
              </a:rPr>
              <a:t>STOP IMPROVISING</a:t>
            </a:r>
          </a:p>
          <a:p xmlns:a="http://schemas.openxmlformats.org/drawingml/2006/main">
            <a:pPr algn="l">
              <a:defRPr sz="3450" b="1">
                <a:solidFill>
                  <a:srgbClr val="FFFFFF"/>
                </a:solidFill>
              </a:defRPr>
            </a:pPr>
            <a:r>
              <a:rPr sz="3450" b="1">
                <a:solidFill>
                  <a:srgbClr val="FFFFFF"/>
                </a:solidFill>
              </a:rPr>
              <a:t>IMPORTANT CONVERSATIONS.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9EBB429-E302-4568-B9D9-291F8EA7AC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143250"/>
            <a:ext cx="80962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CBD1CD"/>
                </a:solidFill>
              </a:defRPr>
            </a:pPr>
            <a:r>
              <a:rPr sz="1875" b="0">
                <a:solidFill>
                  <a:srgbClr val="CBD1CD"/>
                </a:solidFill>
              </a:rPr>
              <a:t>Build a repeatable meeting process. Train it. Role-play it. Observe it. Measure it. Improve it.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D0B6D1E-5906-49FB-8CE9-93F05A1DD2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457700"/>
            <a:ext cx="6934200" cy="74295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00843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27AE0DF-E593-4D26-B58C-B130748E9F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72000"/>
            <a:ext cx="65532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FFFFFF"/>
                </a:solidFill>
              </a:defRPr>
            </a:pPr>
            <a:r>
              <a:rPr sz="1800" b="1">
                <a:solidFill>
                  <a:srgbClr val="FFFFFF"/>
                </a:solidFill>
              </a:rPr>
              <a:t>SCHEDULE A C4G STRATEGY CONVERSATION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D627332-F8D4-487C-A28C-4FDB350021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3848100"/>
            <a:ext cx="331470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</a:defRPr>
            </a:pPr>
            <a:r>
              <a:rPr sz="1500" b="0">
                <a:solidFill>
                  <a:srgbClr val="FFFFFF"/>
                </a:solidFill>
              </a:rPr>
              <a:t>Bring us your process, your people, and the conversations that keep stalling. We will help you install the communication, leadership, and accountability disciplines required to serve clients at a higher level.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95A222C-C11E-492D-90C1-61768752C2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53100"/>
            <a:ext cx="4762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0843D"/>
                </a:solidFill>
              </a:defRPr>
            </a:pPr>
            <a:r>
              <a:rPr sz="1650" b="1">
                <a:solidFill>
                  <a:srgbClr val="00843D"/>
                </a:solidFill>
              </a:rPr>
              <a:t>CATALYST4GROWTH.COM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87C1CE4-6865-4ED5-8D19-D78EB59C60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153150"/>
            <a:ext cx="8858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CBD1CD"/>
                </a:solidFill>
              </a:defRPr>
            </a:pPr>
            <a:r>
              <a:rPr sz="1275" b="1">
                <a:solidFill>
                  <a:srgbClr val="CBD1CD"/>
                </a:solidFill>
              </a:rPr>
              <a:t>Build with intention. Lead with purpose. Grow with Catalyst4Growth.</a:t>
            </a:r>
          </a:p>
        </p:txBody>
      </p:sp>
    </p:spTree>
    <p:extLst>
      <p:ext uri="{BB962C8B-B14F-4D97-AF65-F5344CB8AC3E}">
        <p14:creationId xmlns:p14="http://schemas.microsoft.com/office/powerpoint/2010/main" val="59192452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2026-08-31T12:57:43.0810000Z</dcterms:created>
  <dcterms:modified xsi:type="dcterms:W3CDTF">2026-08-31T12:57:43.0810000Z</dcterms:modified>
</coreProperties>
</file>